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61" r:id="rId2"/>
    <p:sldId id="257" r:id="rId3"/>
    <p:sldId id="286" r:id="rId4"/>
    <p:sldId id="256" r:id="rId5"/>
    <p:sldId id="266" r:id="rId6"/>
    <p:sldId id="285" r:id="rId7"/>
    <p:sldId id="273" r:id="rId8"/>
    <p:sldId id="272" r:id="rId9"/>
    <p:sldId id="297" r:id="rId10"/>
    <p:sldId id="299" r:id="rId11"/>
    <p:sldId id="300" r:id="rId12"/>
    <p:sldId id="287" r:id="rId13"/>
    <p:sldId id="289" r:id="rId14"/>
    <p:sldId id="290" r:id="rId15"/>
    <p:sldId id="301" r:id="rId16"/>
    <p:sldId id="302" r:id="rId17"/>
    <p:sldId id="303" r:id="rId18"/>
    <p:sldId id="304" r:id="rId19"/>
    <p:sldId id="305" r:id="rId20"/>
    <p:sldId id="306" r:id="rId21"/>
    <p:sldId id="307" r:id="rId22"/>
  </p:sldIdLst>
  <p:sldSz cx="14630400" cy="8229600"/>
  <p:notesSz cx="8229600" cy="14630400"/>
  <p:embeddedFontLst>
    <p:embeddedFont>
      <p:font typeface="Playfair Display Semi Bold" panose="020B0604020202020204" charset="0"/>
      <p:regular r:id="rId24"/>
    </p:embeddedFont>
    <p:embeddedFont>
      <p:font typeface="Public San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10"/>
  </p:normalViewPr>
  <p:slideViewPr>
    <p:cSldViewPr snapToGrid="0" snapToObjects="1">
      <p:cViewPr varScale="1">
        <p:scale>
          <a:sx n="69" d="100"/>
          <a:sy n="69" d="100"/>
        </p:scale>
        <p:origin x="8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887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D4937-DA99-54C2-21EE-7A246FE745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16CDE7-3ACE-1209-07AC-CA94C5C49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80F3B3-07AA-7A15-598C-F98746EC2F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07B8C7-65A7-F156-AB2E-80FD90B97D8A}"/>
              </a:ext>
            </a:extLst>
          </p:cNvPr>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16560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E3660-9160-1681-2082-A09C717D31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E4228-C086-9E7D-4B64-2084283EFD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801BA-48E8-7A4A-7446-BA86951A22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1B12DC-B3B2-58E9-FB9F-7726F51337BE}"/>
              </a:ext>
            </a:extLst>
          </p:cNvPr>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67407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D49B3-2671-4AF9-0741-667100126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F78AB-4707-5F55-DE77-4918274B3E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98C785-C8D1-E7E0-0179-80D5563A09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9D90D6-F406-9D34-EEC9-C39E6353D492}"/>
              </a:ext>
            </a:extLst>
          </p:cNvPr>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3549890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CFAF8-53CF-D103-F789-23FD5E6D96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2D6CB-0B22-62BE-1A8D-E2D81CC10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E4941B-3463-EB45-218B-5EF7905633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F20B0C-9059-887F-5A98-0A51F6590D92}"/>
              </a:ext>
            </a:extLst>
          </p:cNvPr>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252852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BCCA0-BFDE-C2C2-264F-BCA8BA86E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B4085-8603-1382-B6F6-F54A36935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475308-7E76-1032-5038-31DF89701F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B8F8B9-5875-F28C-2B5A-777F83A8F724}"/>
              </a:ext>
            </a:extLst>
          </p:cNvPr>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749238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BDCB-5457-F714-1B8D-AB256F20E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DC73C-C130-BBD4-7428-8A8F79BBC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C0582-8A85-7E9F-E2E3-FFA6FD213F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5B65D5-7B4E-E874-18D6-F269722C5609}"/>
              </a:ext>
            </a:extLst>
          </p:cNvPr>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3815312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BDCB-5457-F714-1B8D-AB256F20E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DC73C-C130-BBD4-7428-8A8F79BBC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C0582-8A85-7E9F-E2E3-FFA6FD213F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5B65D5-7B4E-E874-18D6-F269722C5609}"/>
              </a:ext>
            </a:extLst>
          </p:cNvPr>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583283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AF8BF-C684-3343-40C0-6EAB2343E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83E8A-27DF-171A-A455-DF209AF79B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F0F22-8BD9-8C15-F35D-151B4E714D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92CEA1-EACB-9AF3-F0C5-52EAA3D3ABEB}"/>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78722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34D0D-CB44-C4D5-15EF-DCA0F034B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88C0E-18EF-0F81-D60A-2A9F9DE62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9A333-72EC-5277-BE65-801AEC70AF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BF61E1-C081-036C-DABF-679A4D312682}"/>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686683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D4937-DA99-54C2-21EE-7A246FE745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16CDE7-3ACE-1209-07AC-CA94C5C49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80F3B3-07AA-7A15-598C-F98746EC2F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07B8C7-65A7-F156-AB2E-80FD90B97D8A}"/>
              </a:ext>
            </a:extLst>
          </p:cNvPr>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258347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106F-A246-2E48-9544-E8146AB80CF1}"/>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73229C53-2CA9-764A-93AB-ECAD546B01FA}"/>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766C782C-8745-7347-B6AC-4D8772289B98}"/>
              </a:ext>
            </a:extLst>
          </p:cNvPr>
          <p:cNvSpPr>
            <a:spLocks noGrp="1"/>
          </p:cNvSpPr>
          <p:nvPr>
            <p:ph type="dt" sz="half" idx="10"/>
          </p:nvPr>
        </p:nvSpPr>
        <p:spPr/>
        <p:txBody>
          <a:bodyPr/>
          <a:lstStyle/>
          <a:p>
            <a:fld id="{37A2730A-859E-B540-ADF3-E97069AD1FDB}" type="datetimeFigureOut">
              <a:rPr lang="en-US" smtClean="0"/>
              <a:t>11/3/2025</a:t>
            </a:fld>
            <a:endParaRPr lang="en-US"/>
          </a:p>
        </p:txBody>
      </p:sp>
      <p:sp>
        <p:nvSpPr>
          <p:cNvPr id="5" name="Footer Placeholder 4">
            <a:extLst>
              <a:ext uri="{FF2B5EF4-FFF2-40B4-BE49-F238E27FC236}">
                <a16:creationId xmlns:a16="http://schemas.microsoft.com/office/drawing/2014/main" id="{0A1CFD0D-118D-4441-A91C-1B836A28A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B8388-0632-6942-96AC-2D619404EDC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693422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859411"/>
          </a:xfrm>
          <a:prstGeom prst="rect">
            <a:avLst/>
          </a:prstGeom>
        </p:spPr>
      </p:pic>
      <p:sp>
        <p:nvSpPr>
          <p:cNvPr id="3" name="Text 0"/>
          <p:cNvSpPr/>
          <p:nvPr/>
        </p:nvSpPr>
        <p:spPr>
          <a:xfrm>
            <a:off x="1369695" y="4741287"/>
            <a:ext cx="11891010" cy="656034"/>
          </a:xfrm>
          <a:prstGeom prst="rect">
            <a:avLst/>
          </a:prstGeom>
          <a:noFill/>
          <a:ln/>
        </p:spPr>
        <p:txBody>
          <a:bodyPr wrap="none" lIns="0" tIns="0" rIns="0" bIns="0" rtlCol="0" anchor="t"/>
          <a:lstStyle/>
          <a:p>
            <a:pPr marL="0" indent="0" algn="ctr">
              <a:lnSpc>
                <a:spcPts val="5150"/>
              </a:lnSpc>
              <a:buNone/>
            </a:pPr>
            <a:r>
              <a:rPr lang="en-US" sz="4100" dirty="0">
                <a:solidFill>
                  <a:srgbClr val="4B6981"/>
                </a:solidFill>
                <a:latin typeface="Playfair Display Semi Bold" pitchFamily="34" charset="0"/>
                <a:ea typeface="Playfair Display Semi Bold" pitchFamily="34" charset="-122"/>
                <a:cs typeface="Playfair Display Semi Bold" pitchFamily="34" charset="-120"/>
              </a:rPr>
              <a:t>UK Train Project</a:t>
            </a:r>
            <a:endParaRPr lang="en-US" sz="4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58E2D-1A10-64A2-4F6C-EB51307B582C}"/>
            </a:ext>
          </a:extLst>
        </p:cNvPr>
        <p:cNvGrpSpPr/>
        <p:nvPr/>
      </p:nvGrpSpPr>
      <p:grpSpPr>
        <a:xfrm>
          <a:off x="0" y="0"/>
          <a:ext cx="0" cy="0"/>
          <a:chOff x="0" y="0"/>
          <a:chExt cx="0" cy="0"/>
        </a:xfrm>
      </p:grpSpPr>
      <p:sp>
        <p:nvSpPr>
          <p:cNvPr id="19" name="Text 0">
            <a:extLst>
              <a:ext uri="{FF2B5EF4-FFF2-40B4-BE49-F238E27FC236}">
                <a16:creationId xmlns:a16="http://schemas.microsoft.com/office/drawing/2014/main" id="{4673AAEE-EBE5-03CF-90EB-902FA67D3885}"/>
              </a:ext>
            </a:extLst>
          </p:cNvPr>
          <p:cNvSpPr/>
          <p:nvPr/>
        </p:nvSpPr>
        <p:spPr>
          <a:xfrm>
            <a:off x="364699" y="139478"/>
            <a:ext cx="5150243" cy="657181"/>
          </a:xfrm>
          <a:prstGeom prst="rect">
            <a:avLst/>
          </a:prstGeom>
          <a:noFill/>
          <a:ln/>
        </p:spPr>
        <p:txBody>
          <a:bodyPr wrap="square" lIns="0" tIns="0" rIns="0" bIns="0" rtlCol="0" anchor="t"/>
          <a:lstStyle/>
          <a:p>
            <a:pPr marL="0" indent="0" algn="l">
              <a:lnSpc>
                <a:spcPts val="5050"/>
              </a:lnSpc>
              <a:buNone/>
            </a:pPr>
            <a:r>
              <a:rPr lang="en-US" sz="4000" dirty="0">
                <a:solidFill>
                  <a:srgbClr val="4B6981"/>
                </a:solidFill>
                <a:latin typeface="Playfair Display Semi Bold" pitchFamily="34" charset="0"/>
              </a:rPr>
              <a:t>Cleaning</a:t>
            </a:r>
            <a:endParaRPr lang="en-US" sz="4000" dirty="0"/>
          </a:p>
        </p:txBody>
      </p:sp>
      <p:sp>
        <p:nvSpPr>
          <p:cNvPr id="10" name="Text 0">
            <a:extLst>
              <a:ext uri="{FF2B5EF4-FFF2-40B4-BE49-F238E27FC236}">
                <a16:creationId xmlns:a16="http://schemas.microsoft.com/office/drawing/2014/main" id="{49F75E30-E143-5711-B47D-A0206E83934A}"/>
              </a:ext>
            </a:extLst>
          </p:cNvPr>
          <p:cNvSpPr/>
          <p:nvPr/>
        </p:nvSpPr>
        <p:spPr>
          <a:xfrm>
            <a:off x="3551965" y="699674"/>
            <a:ext cx="1091537" cy="657181"/>
          </a:xfrm>
          <a:prstGeom prst="rect">
            <a:avLst/>
          </a:prstGeom>
          <a:noFill/>
          <a:ln/>
        </p:spPr>
        <p:txBody>
          <a:bodyPr wrap="square" lIns="0" tIns="0" rIns="0" bIns="0" rtlCol="0" anchor="t"/>
          <a:lstStyle/>
          <a:p>
            <a:pPr marL="0" indent="0" algn="l">
              <a:lnSpc>
                <a:spcPts val="5050"/>
              </a:lnSpc>
              <a:buNone/>
            </a:pPr>
            <a:r>
              <a:rPr lang="en-US" sz="2400" dirty="0">
                <a:solidFill>
                  <a:srgbClr val="4B6981"/>
                </a:solidFill>
                <a:latin typeface="Playfair Display Semi Bold" pitchFamily="34" charset="0"/>
              </a:rPr>
              <a:t>Before</a:t>
            </a:r>
            <a:endParaRPr lang="en-US" sz="2400" dirty="0"/>
          </a:p>
        </p:txBody>
      </p:sp>
      <p:sp>
        <p:nvSpPr>
          <p:cNvPr id="12" name="Text 0">
            <a:extLst>
              <a:ext uri="{FF2B5EF4-FFF2-40B4-BE49-F238E27FC236}">
                <a16:creationId xmlns:a16="http://schemas.microsoft.com/office/drawing/2014/main" id="{77E42BC8-4BF3-FEA3-8730-D46D63E776E7}"/>
              </a:ext>
            </a:extLst>
          </p:cNvPr>
          <p:cNvSpPr/>
          <p:nvPr/>
        </p:nvSpPr>
        <p:spPr>
          <a:xfrm>
            <a:off x="9815412" y="7382796"/>
            <a:ext cx="1195600" cy="779994"/>
          </a:xfrm>
          <a:prstGeom prst="rect">
            <a:avLst/>
          </a:prstGeom>
          <a:noFill/>
          <a:ln/>
        </p:spPr>
        <p:txBody>
          <a:bodyPr wrap="square" lIns="0" tIns="0" rIns="0" bIns="0" rtlCol="0" anchor="t"/>
          <a:lstStyle/>
          <a:p>
            <a:pPr marL="0" indent="0" algn="l">
              <a:lnSpc>
                <a:spcPts val="5050"/>
              </a:lnSpc>
              <a:buNone/>
            </a:pPr>
            <a:r>
              <a:rPr lang="en-US" sz="2400" dirty="0">
                <a:solidFill>
                  <a:srgbClr val="4B6981"/>
                </a:solidFill>
                <a:latin typeface="Playfair Display Semi Bold" pitchFamily="34" charset="0"/>
              </a:rPr>
              <a:t>After</a:t>
            </a:r>
            <a:endParaRPr lang="en-US" sz="2400" dirty="0"/>
          </a:p>
        </p:txBody>
      </p:sp>
      <p:pic>
        <p:nvPicPr>
          <p:cNvPr id="7" name="Picture 6">
            <a:extLst>
              <a:ext uri="{FF2B5EF4-FFF2-40B4-BE49-F238E27FC236}">
                <a16:creationId xmlns:a16="http://schemas.microsoft.com/office/drawing/2014/main" id="{F8BB031C-B3A8-4723-B3AE-72F81B4A59E9}"/>
              </a:ext>
            </a:extLst>
          </p:cNvPr>
          <p:cNvPicPr>
            <a:picLocks noChangeAspect="1"/>
          </p:cNvPicPr>
          <p:nvPr/>
        </p:nvPicPr>
        <p:blipFill>
          <a:blip r:embed="rId3"/>
          <a:stretch>
            <a:fillRect/>
          </a:stretch>
        </p:blipFill>
        <p:spPr>
          <a:xfrm>
            <a:off x="515133" y="1276252"/>
            <a:ext cx="7165200" cy="2948181"/>
          </a:xfrm>
          <a:prstGeom prst="rect">
            <a:avLst/>
          </a:prstGeom>
        </p:spPr>
      </p:pic>
      <p:pic>
        <p:nvPicPr>
          <p:cNvPr id="8" name="Picture 7">
            <a:extLst>
              <a:ext uri="{FF2B5EF4-FFF2-40B4-BE49-F238E27FC236}">
                <a16:creationId xmlns:a16="http://schemas.microsoft.com/office/drawing/2014/main" id="{93A8782B-55AE-4D17-AE94-C04CD468DE82}"/>
              </a:ext>
            </a:extLst>
          </p:cNvPr>
          <p:cNvPicPr>
            <a:picLocks noChangeAspect="1"/>
          </p:cNvPicPr>
          <p:nvPr/>
        </p:nvPicPr>
        <p:blipFill>
          <a:blip r:embed="rId4"/>
          <a:stretch>
            <a:fillRect/>
          </a:stretch>
        </p:blipFill>
        <p:spPr>
          <a:xfrm>
            <a:off x="6584910" y="4374819"/>
            <a:ext cx="7165199" cy="3095336"/>
          </a:xfrm>
          <a:prstGeom prst="rect">
            <a:avLst/>
          </a:prstGeom>
        </p:spPr>
      </p:pic>
    </p:spTree>
    <p:extLst>
      <p:ext uri="{BB962C8B-B14F-4D97-AF65-F5344CB8AC3E}">
        <p14:creationId xmlns:p14="http://schemas.microsoft.com/office/powerpoint/2010/main" val="1949504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4C59F-C8F1-5467-B14C-AD746B0321DA}"/>
            </a:ext>
          </a:extLst>
        </p:cNvPr>
        <p:cNvGrpSpPr/>
        <p:nvPr/>
      </p:nvGrpSpPr>
      <p:grpSpPr>
        <a:xfrm>
          <a:off x="0" y="0"/>
          <a:ext cx="0" cy="0"/>
          <a:chOff x="0" y="0"/>
          <a:chExt cx="0" cy="0"/>
        </a:xfrm>
      </p:grpSpPr>
      <p:sp>
        <p:nvSpPr>
          <p:cNvPr id="19" name="Text 0">
            <a:extLst>
              <a:ext uri="{FF2B5EF4-FFF2-40B4-BE49-F238E27FC236}">
                <a16:creationId xmlns:a16="http://schemas.microsoft.com/office/drawing/2014/main" id="{6D8BBEB4-C0AB-74C6-F315-1034702F6D59}"/>
              </a:ext>
            </a:extLst>
          </p:cNvPr>
          <p:cNvSpPr/>
          <p:nvPr/>
        </p:nvSpPr>
        <p:spPr>
          <a:xfrm>
            <a:off x="364699" y="139478"/>
            <a:ext cx="5150243" cy="657181"/>
          </a:xfrm>
          <a:prstGeom prst="rect">
            <a:avLst/>
          </a:prstGeom>
          <a:noFill/>
          <a:ln/>
        </p:spPr>
        <p:txBody>
          <a:bodyPr wrap="square" lIns="0" tIns="0" rIns="0" bIns="0" rtlCol="0" anchor="t"/>
          <a:lstStyle/>
          <a:p>
            <a:pPr marL="0" indent="0" algn="l">
              <a:lnSpc>
                <a:spcPts val="5050"/>
              </a:lnSpc>
              <a:buNone/>
            </a:pPr>
            <a:r>
              <a:rPr lang="en-US" sz="4000" dirty="0">
                <a:solidFill>
                  <a:srgbClr val="4B6981"/>
                </a:solidFill>
                <a:latin typeface="Playfair Display Semi Bold" pitchFamily="34" charset="0"/>
              </a:rPr>
              <a:t>Modeling</a:t>
            </a:r>
            <a:endParaRPr lang="en-US" sz="4000" dirty="0"/>
          </a:p>
        </p:txBody>
      </p:sp>
      <p:pic>
        <p:nvPicPr>
          <p:cNvPr id="3" name="Picture 2">
            <a:extLst>
              <a:ext uri="{FF2B5EF4-FFF2-40B4-BE49-F238E27FC236}">
                <a16:creationId xmlns:a16="http://schemas.microsoft.com/office/drawing/2014/main" id="{0F118AED-615C-407E-DDBB-0B0351FA3666}"/>
              </a:ext>
            </a:extLst>
          </p:cNvPr>
          <p:cNvPicPr>
            <a:picLocks noChangeAspect="1"/>
          </p:cNvPicPr>
          <p:nvPr/>
        </p:nvPicPr>
        <p:blipFill>
          <a:blip r:embed="rId3"/>
          <a:stretch>
            <a:fillRect/>
          </a:stretch>
        </p:blipFill>
        <p:spPr>
          <a:xfrm>
            <a:off x="617220" y="1253490"/>
            <a:ext cx="13395960" cy="5722620"/>
          </a:xfrm>
          <a:prstGeom prst="rect">
            <a:avLst/>
          </a:prstGeom>
        </p:spPr>
      </p:pic>
    </p:spTree>
    <p:extLst>
      <p:ext uri="{BB962C8B-B14F-4D97-AF65-F5344CB8AC3E}">
        <p14:creationId xmlns:p14="http://schemas.microsoft.com/office/powerpoint/2010/main" val="984773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64302-A748-25FF-C49E-E2FBE5970EED}"/>
            </a:ext>
          </a:extLst>
        </p:cNvPr>
        <p:cNvGrpSpPr/>
        <p:nvPr/>
      </p:nvGrpSpPr>
      <p:grpSpPr>
        <a:xfrm>
          <a:off x="0" y="0"/>
          <a:ext cx="0" cy="0"/>
          <a:chOff x="0" y="0"/>
          <a:chExt cx="0" cy="0"/>
        </a:xfrm>
      </p:grpSpPr>
      <p:sp>
        <p:nvSpPr>
          <p:cNvPr id="19" name="Text 0">
            <a:extLst>
              <a:ext uri="{FF2B5EF4-FFF2-40B4-BE49-F238E27FC236}">
                <a16:creationId xmlns:a16="http://schemas.microsoft.com/office/drawing/2014/main" id="{670EF70D-03A7-F6DB-45F3-A4AC03ADB3C0}"/>
              </a:ext>
            </a:extLst>
          </p:cNvPr>
          <p:cNvSpPr/>
          <p:nvPr/>
        </p:nvSpPr>
        <p:spPr>
          <a:xfrm>
            <a:off x="364699" y="139478"/>
            <a:ext cx="5150243" cy="657181"/>
          </a:xfrm>
          <a:prstGeom prst="rect">
            <a:avLst/>
          </a:prstGeom>
          <a:noFill/>
          <a:ln/>
        </p:spPr>
        <p:txBody>
          <a:bodyPr wrap="square" lIns="0" tIns="0" rIns="0" bIns="0" rtlCol="0" anchor="t"/>
          <a:lstStyle/>
          <a:p>
            <a:pPr marL="0" indent="0" algn="l">
              <a:lnSpc>
                <a:spcPts val="5050"/>
              </a:lnSpc>
              <a:buNone/>
            </a:pPr>
            <a:r>
              <a:rPr lang="en-US" sz="4000" dirty="0">
                <a:solidFill>
                  <a:srgbClr val="4B6981"/>
                </a:solidFill>
                <a:latin typeface="Playfair Display Semi Bold" pitchFamily="34" charset="0"/>
              </a:rPr>
              <a:t>DAX</a:t>
            </a:r>
            <a:endParaRPr lang="en-US" sz="4000" dirty="0"/>
          </a:p>
        </p:txBody>
      </p:sp>
      <p:pic>
        <p:nvPicPr>
          <p:cNvPr id="8" name="Picture 7">
            <a:extLst>
              <a:ext uri="{FF2B5EF4-FFF2-40B4-BE49-F238E27FC236}">
                <a16:creationId xmlns:a16="http://schemas.microsoft.com/office/drawing/2014/main" id="{F68ED8CC-8439-14E0-840A-E913822BB764}"/>
              </a:ext>
            </a:extLst>
          </p:cNvPr>
          <p:cNvPicPr>
            <a:picLocks noChangeAspect="1"/>
          </p:cNvPicPr>
          <p:nvPr/>
        </p:nvPicPr>
        <p:blipFill>
          <a:blip r:embed="rId3"/>
          <a:stretch>
            <a:fillRect/>
          </a:stretch>
        </p:blipFill>
        <p:spPr>
          <a:xfrm>
            <a:off x="278780" y="1451902"/>
            <a:ext cx="14072839" cy="4656723"/>
          </a:xfrm>
          <a:prstGeom prst="rect">
            <a:avLst/>
          </a:prstGeom>
        </p:spPr>
      </p:pic>
    </p:spTree>
    <p:extLst>
      <p:ext uri="{BB962C8B-B14F-4D97-AF65-F5344CB8AC3E}">
        <p14:creationId xmlns:p14="http://schemas.microsoft.com/office/powerpoint/2010/main" val="2865416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24922301-FE6E-940E-37D8-16BF17588507}"/>
              </a:ext>
            </a:extLst>
          </p:cNvPr>
          <p:cNvSpPr/>
          <p:nvPr/>
        </p:nvSpPr>
        <p:spPr>
          <a:xfrm>
            <a:off x="364699" y="139478"/>
            <a:ext cx="5150243" cy="657181"/>
          </a:xfrm>
          <a:prstGeom prst="rect">
            <a:avLst/>
          </a:prstGeom>
          <a:noFill/>
          <a:ln/>
        </p:spPr>
        <p:txBody>
          <a:bodyPr wrap="square" lIns="0" tIns="0" rIns="0" bIns="0" rtlCol="0" anchor="t"/>
          <a:lstStyle/>
          <a:p>
            <a:pPr marL="0" indent="0" algn="l">
              <a:lnSpc>
                <a:spcPts val="5050"/>
              </a:lnSpc>
              <a:buNone/>
            </a:pPr>
            <a:r>
              <a:rPr lang="en-US" sz="4000" dirty="0">
                <a:solidFill>
                  <a:srgbClr val="4B6981"/>
                </a:solidFill>
                <a:latin typeface="Playfair Display Semi Bold" pitchFamily="34" charset="0"/>
              </a:rPr>
              <a:t>DAX &amp; Measures</a:t>
            </a:r>
            <a:endParaRPr lang="en-US" sz="4000" dirty="0"/>
          </a:p>
        </p:txBody>
      </p:sp>
      <p:sp>
        <p:nvSpPr>
          <p:cNvPr id="5" name="TextBox 4">
            <a:extLst>
              <a:ext uri="{FF2B5EF4-FFF2-40B4-BE49-F238E27FC236}">
                <a16:creationId xmlns:a16="http://schemas.microsoft.com/office/drawing/2014/main" id="{5D284652-FD32-713C-4736-E169F41E6FBA}"/>
              </a:ext>
            </a:extLst>
          </p:cNvPr>
          <p:cNvSpPr txBox="1"/>
          <p:nvPr/>
        </p:nvSpPr>
        <p:spPr>
          <a:xfrm>
            <a:off x="62805" y="965261"/>
            <a:ext cx="14567595" cy="752834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Total Tickets = COUNTROWS(</a:t>
            </a:r>
            <a:r>
              <a:rPr lang="en-US" dirty="0" err="1"/>
              <a:t>Fact_Transaction</a:t>
            </a:r>
            <a:r>
              <a:rPr lang="en-US" dirty="0"/>
              <a:t>)</a:t>
            </a:r>
          </a:p>
          <a:p>
            <a:pPr marL="285750" indent="-285750">
              <a:lnSpc>
                <a:spcPct val="150000"/>
              </a:lnSpc>
              <a:buFont typeface="Arial" panose="020B0604020202020204" pitchFamily="34" charset="0"/>
              <a:buChar char="•"/>
            </a:pPr>
            <a:r>
              <a:rPr lang="en-US" dirty="0"/>
              <a:t>Total Revenue = SUM(</a:t>
            </a:r>
            <a:r>
              <a:rPr lang="en-US" dirty="0" err="1"/>
              <a:t>Fact_Transaction</a:t>
            </a:r>
            <a:r>
              <a:rPr lang="en-US" dirty="0"/>
              <a:t>[Price])</a:t>
            </a:r>
          </a:p>
          <a:p>
            <a:pPr marL="285750" indent="-285750">
              <a:lnSpc>
                <a:spcPct val="150000"/>
              </a:lnSpc>
              <a:buFont typeface="Arial" panose="020B0604020202020204" pitchFamily="34" charset="0"/>
              <a:buChar char="•"/>
            </a:pPr>
            <a:r>
              <a:rPr lang="en-US" dirty="0"/>
              <a:t>Refunded Tickets = CALCULATE([Total Tickets], </a:t>
            </a:r>
            <a:r>
              <a:rPr lang="en-US" dirty="0" err="1"/>
              <a:t>Fact_Transaction</a:t>
            </a:r>
            <a:r>
              <a:rPr lang="en-US" dirty="0"/>
              <a:t>[Refund Request] = "Yes")</a:t>
            </a:r>
          </a:p>
          <a:p>
            <a:pPr marL="285750" indent="-285750">
              <a:lnSpc>
                <a:spcPct val="150000"/>
              </a:lnSpc>
              <a:buFont typeface="Arial" panose="020B0604020202020204" pitchFamily="34" charset="0"/>
              <a:buChar char="•"/>
            </a:pPr>
            <a:r>
              <a:rPr lang="en-US" dirty="0"/>
              <a:t>Refunded Revenue = CALCULATE(SUM(</a:t>
            </a:r>
            <a:r>
              <a:rPr lang="en-US" dirty="0" err="1"/>
              <a:t>Fact_Transaction</a:t>
            </a:r>
            <a:r>
              <a:rPr lang="en-US" dirty="0"/>
              <a:t>[Price]), </a:t>
            </a:r>
            <a:r>
              <a:rPr lang="en-US" dirty="0" err="1"/>
              <a:t>Fact_Transaction</a:t>
            </a:r>
            <a:r>
              <a:rPr lang="en-US" dirty="0"/>
              <a:t>[Refund Request] = "Yes")</a:t>
            </a:r>
          </a:p>
          <a:p>
            <a:pPr marL="285750" indent="-285750">
              <a:lnSpc>
                <a:spcPct val="150000"/>
              </a:lnSpc>
              <a:buFont typeface="Arial" panose="020B0604020202020204" pitchFamily="34" charset="0"/>
              <a:buChar char="•"/>
            </a:pPr>
            <a:r>
              <a:rPr lang="en-US" dirty="0"/>
              <a:t>Refund Requests = CALCULATE( COUNTROWS('</a:t>
            </a:r>
            <a:r>
              <a:rPr lang="en-US" dirty="0" err="1"/>
              <a:t>Fact_Transaction</a:t>
            </a:r>
            <a:r>
              <a:rPr lang="en-US" dirty="0"/>
              <a:t>’), '</a:t>
            </a:r>
            <a:r>
              <a:rPr lang="en-US" dirty="0" err="1"/>
              <a:t>Fact_Transaction</a:t>
            </a:r>
            <a:r>
              <a:rPr lang="en-US" dirty="0"/>
              <a:t>'[Refund Request] = "Yes")</a:t>
            </a:r>
          </a:p>
          <a:p>
            <a:pPr marL="285750" indent="-285750">
              <a:lnSpc>
                <a:spcPct val="150000"/>
              </a:lnSpc>
              <a:buFont typeface="Arial" panose="020B0604020202020204" pitchFamily="34" charset="0"/>
              <a:buChar char="•"/>
            </a:pPr>
            <a:r>
              <a:rPr lang="en-US" dirty="0"/>
              <a:t>Refund Rate % = DIVIDE([Refunded Tickets], [Total Tickets], 0)</a:t>
            </a:r>
          </a:p>
          <a:p>
            <a:pPr marL="285750" indent="-285750">
              <a:lnSpc>
                <a:spcPct val="150000"/>
              </a:lnSpc>
              <a:buFont typeface="Arial" panose="020B0604020202020204" pitchFamily="34" charset="0"/>
              <a:buChar char="•"/>
            </a:pPr>
            <a:r>
              <a:rPr lang="en-US" dirty="0"/>
              <a:t>Net Revenue = [Total Revenue] - [Refunded Revenue]</a:t>
            </a:r>
          </a:p>
          <a:p>
            <a:pPr marL="285750" indent="-285750">
              <a:lnSpc>
                <a:spcPct val="150000"/>
              </a:lnSpc>
              <a:buFont typeface="Arial" panose="020B0604020202020204" pitchFamily="34" charset="0"/>
              <a:buChar char="•"/>
            </a:pPr>
            <a:r>
              <a:rPr lang="en-US" dirty="0"/>
              <a:t>% of Delayed Trips = DIVIDE([Complaints Count], [Passenger Count], 0)</a:t>
            </a:r>
          </a:p>
          <a:p>
            <a:pPr marL="285750" indent="-285750">
              <a:lnSpc>
                <a:spcPct val="150000"/>
              </a:lnSpc>
              <a:buFont typeface="Arial" panose="020B0604020202020204" pitchFamily="34" charset="0"/>
              <a:buChar char="•"/>
            </a:pPr>
            <a:r>
              <a:rPr lang="en-US" dirty="0"/>
              <a:t>Adult = CALCULATE(COUNT(</a:t>
            </a:r>
            <a:r>
              <a:rPr lang="en-US" dirty="0" err="1"/>
              <a:t>Fact_Transaction</a:t>
            </a:r>
            <a:r>
              <a:rPr lang="en-US" dirty="0"/>
              <a:t>[</a:t>
            </a:r>
            <a:r>
              <a:rPr lang="en-US" dirty="0" err="1"/>
              <a:t>Railcard_ID</a:t>
            </a:r>
            <a:r>
              <a:rPr lang="en-US" dirty="0"/>
              <a:t>]),</a:t>
            </a:r>
            <a:r>
              <a:rPr lang="en-US" dirty="0" err="1"/>
              <a:t>Dim_Railcard</a:t>
            </a:r>
            <a:r>
              <a:rPr lang="en-US" dirty="0"/>
              <a:t>[</a:t>
            </a:r>
            <a:r>
              <a:rPr lang="en-US" dirty="0" err="1"/>
              <a:t>Railcard</a:t>
            </a:r>
            <a:r>
              <a:rPr lang="en-US" dirty="0"/>
              <a:t>]="Adult")</a:t>
            </a:r>
          </a:p>
          <a:p>
            <a:pPr marL="285750" indent="-285750">
              <a:lnSpc>
                <a:spcPct val="150000"/>
              </a:lnSpc>
              <a:buFont typeface="Arial" panose="020B0604020202020204" pitchFamily="34" charset="0"/>
              <a:buChar char="•"/>
            </a:pPr>
            <a:r>
              <a:rPr lang="en-US" dirty="0"/>
              <a:t>Disabled = CALCULATE(COUNT(</a:t>
            </a:r>
            <a:r>
              <a:rPr lang="en-US" dirty="0" err="1"/>
              <a:t>Fact_Transaction</a:t>
            </a:r>
            <a:r>
              <a:rPr lang="en-US" dirty="0"/>
              <a:t>[</a:t>
            </a:r>
            <a:r>
              <a:rPr lang="en-US" dirty="0" err="1"/>
              <a:t>Railcard_ID</a:t>
            </a:r>
            <a:r>
              <a:rPr lang="en-US" dirty="0"/>
              <a:t>]),</a:t>
            </a:r>
            <a:r>
              <a:rPr lang="en-US" dirty="0" err="1"/>
              <a:t>Dim_Railcard</a:t>
            </a:r>
            <a:r>
              <a:rPr lang="en-US" dirty="0"/>
              <a:t>[</a:t>
            </a:r>
            <a:r>
              <a:rPr lang="en-US" dirty="0" err="1"/>
              <a:t>Railcard</a:t>
            </a:r>
            <a:r>
              <a:rPr lang="en-US" dirty="0"/>
              <a:t>]="Disabled")</a:t>
            </a:r>
          </a:p>
          <a:p>
            <a:pPr marL="285750" indent="-285750">
              <a:lnSpc>
                <a:spcPct val="150000"/>
              </a:lnSpc>
              <a:buFont typeface="Arial" panose="020B0604020202020204" pitchFamily="34" charset="0"/>
              <a:buChar char="•"/>
            </a:pPr>
            <a:r>
              <a:rPr lang="en-US" dirty="0"/>
              <a:t>Holder = CALCULATE(COUNT(</a:t>
            </a:r>
            <a:r>
              <a:rPr lang="en-US" dirty="0" err="1"/>
              <a:t>Fact_Transaction</a:t>
            </a:r>
            <a:r>
              <a:rPr lang="en-US" dirty="0"/>
              <a:t>[</a:t>
            </a:r>
            <a:r>
              <a:rPr lang="en-US" dirty="0" err="1"/>
              <a:t>Railcard_ID</a:t>
            </a:r>
            <a:r>
              <a:rPr lang="en-US" dirty="0"/>
              <a:t>]),</a:t>
            </a:r>
            <a:r>
              <a:rPr lang="en-US" dirty="0" err="1"/>
              <a:t>Dim_Railcard</a:t>
            </a:r>
            <a:r>
              <a:rPr lang="en-US" dirty="0"/>
              <a:t>[</a:t>
            </a:r>
            <a:r>
              <a:rPr lang="en-US" dirty="0" err="1"/>
              <a:t>Railcard_Holder</a:t>
            </a:r>
            <a:r>
              <a:rPr lang="en-US" dirty="0"/>
              <a:t>]="holder")</a:t>
            </a:r>
          </a:p>
          <a:p>
            <a:pPr marL="285750" indent="-285750">
              <a:lnSpc>
                <a:spcPct val="150000"/>
              </a:lnSpc>
              <a:buFont typeface="Arial" panose="020B0604020202020204" pitchFamily="34" charset="0"/>
              <a:buChar char="•"/>
            </a:pPr>
            <a:r>
              <a:rPr lang="en-US" dirty="0"/>
              <a:t>Non Holder = CALCULATE(COUNT(</a:t>
            </a:r>
            <a:r>
              <a:rPr lang="en-US" dirty="0" err="1"/>
              <a:t>Fact_Transaction</a:t>
            </a:r>
            <a:r>
              <a:rPr lang="en-US" dirty="0"/>
              <a:t>[</a:t>
            </a:r>
            <a:r>
              <a:rPr lang="en-US" dirty="0" err="1"/>
              <a:t>Railcard_ID</a:t>
            </a:r>
            <a:r>
              <a:rPr lang="en-US" dirty="0"/>
              <a:t>]),</a:t>
            </a:r>
            <a:r>
              <a:rPr lang="en-US" dirty="0" err="1"/>
              <a:t>Dim_Railcard</a:t>
            </a:r>
            <a:r>
              <a:rPr lang="en-US" dirty="0"/>
              <a:t>[</a:t>
            </a:r>
            <a:r>
              <a:rPr lang="en-US" dirty="0" err="1"/>
              <a:t>Railcard_Holder</a:t>
            </a:r>
            <a:r>
              <a:rPr lang="en-US" dirty="0"/>
              <a:t>]="non-holder")</a:t>
            </a:r>
          </a:p>
          <a:p>
            <a:pPr marL="285750" indent="-285750">
              <a:lnSpc>
                <a:spcPct val="150000"/>
              </a:lnSpc>
              <a:buFont typeface="Arial" panose="020B0604020202020204" pitchFamily="34" charset="0"/>
              <a:buChar char="•"/>
            </a:pPr>
            <a:r>
              <a:rPr lang="en-US" dirty="0"/>
              <a:t>Senior = CALCULATE(COUNT(</a:t>
            </a:r>
            <a:r>
              <a:rPr lang="en-US" dirty="0" err="1"/>
              <a:t>Fact_Transaction</a:t>
            </a:r>
            <a:r>
              <a:rPr lang="en-US" dirty="0"/>
              <a:t>[</a:t>
            </a:r>
            <a:r>
              <a:rPr lang="en-US" dirty="0" err="1"/>
              <a:t>Railcard_ID</a:t>
            </a:r>
            <a:r>
              <a:rPr lang="en-US" dirty="0"/>
              <a:t>]),</a:t>
            </a:r>
            <a:r>
              <a:rPr lang="en-US" dirty="0" err="1"/>
              <a:t>Dim_Railcard</a:t>
            </a:r>
            <a:r>
              <a:rPr lang="en-US" dirty="0"/>
              <a:t>[</a:t>
            </a:r>
            <a:r>
              <a:rPr lang="en-US" dirty="0" err="1"/>
              <a:t>Railcard</a:t>
            </a:r>
            <a:r>
              <a:rPr lang="en-US" dirty="0"/>
              <a:t>]="Senior")</a:t>
            </a:r>
          </a:p>
          <a:p>
            <a:pPr marL="285750" indent="-285750">
              <a:lnSpc>
                <a:spcPct val="150000"/>
              </a:lnSpc>
              <a:buFont typeface="Arial" panose="020B0604020202020204" pitchFamily="34" charset="0"/>
              <a:buChar char="•"/>
            </a:pPr>
            <a:r>
              <a:rPr lang="en-US" dirty="0"/>
              <a:t>Total cardholder = COUNT(</a:t>
            </a:r>
            <a:r>
              <a:rPr lang="en-US" dirty="0" err="1"/>
              <a:t>Fact_Transaction</a:t>
            </a:r>
            <a:r>
              <a:rPr lang="en-US" dirty="0"/>
              <a:t>[</a:t>
            </a:r>
            <a:r>
              <a:rPr lang="en-US" dirty="0" err="1"/>
              <a:t>Railcard_ID</a:t>
            </a:r>
            <a:r>
              <a:rPr lang="en-US" dirty="0"/>
              <a:t>])</a:t>
            </a:r>
          </a:p>
          <a:p>
            <a:pPr marL="285750" indent="-285750">
              <a:lnSpc>
                <a:spcPct val="150000"/>
              </a:lnSpc>
              <a:buFont typeface="Arial" panose="020B0604020202020204" pitchFamily="34" charset="0"/>
              <a:buChar char="•"/>
            </a:pPr>
            <a:r>
              <a:rPr lang="en-US" dirty="0"/>
              <a:t>Net Tickets Sold = [Total Tickets] - [Refunded Tickets]</a:t>
            </a:r>
          </a:p>
          <a:p>
            <a:pPr marL="285750" indent="-285750">
              <a:lnSpc>
                <a:spcPct val="150000"/>
              </a:lnSpc>
              <a:buFont typeface="Arial" panose="020B0604020202020204" pitchFamily="34" charset="0"/>
              <a:buChar char="•"/>
            </a:pPr>
            <a:r>
              <a:rPr lang="en-US" dirty="0"/>
              <a:t>Average Ticket Price = DIVIDE([Total Revenue], [Total Tickets])</a:t>
            </a:r>
          </a:p>
          <a:p>
            <a:pPr marL="285750" indent="-285750">
              <a:lnSpc>
                <a:spcPct val="150000"/>
              </a:lnSpc>
              <a:buFont typeface="Arial" panose="020B0604020202020204" pitchFamily="34" charset="0"/>
              <a:buChar char="•"/>
            </a:pPr>
            <a:endParaRPr lang="en-US" dirty="0"/>
          </a:p>
          <a:p>
            <a:pPr marL="285750" marR="0" lvl="0" indent="-285750">
              <a:lnSpc>
                <a:spcPct val="150000"/>
              </a:lnSpc>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70864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C4BA8-E33A-CD13-F1E0-8BC175CA177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8DD08B0-E4BA-BCB3-F12C-1C9FE2A5E6CB}"/>
              </a:ext>
            </a:extLst>
          </p:cNvPr>
          <p:cNvSpPr/>
          <p:nvPr/>
        </p:nvSpPr>
        <p:spPr>
          <a:xfrm>
            <a:off x="364699" y="139478"/>
            <a:ext cx="5150243" cy="657181"/>
          </a:xfrm>
          <a:prstGeom prst="rect">
            <a:avLst/>
          </a:prstGeom>
          <a:noFill/>
          <a:ln/>
        </p:spPr>
        <p:txBody>
          <a:bodyPr wrap="square" lIns="0" tIns="0" rIns="0" bIns="0" rtlCol="0" anchor="t"/>
          <a:lstStyle/>
          <a:p>
            <a:pPr marL="0" indent="0" algn="l">
              <a:lnSpc>
                <a:spcPts val="5050"/>
              </a:lnSpc>
              <a:buNone/>
            </a:pPr>
            <a:r>
              <a:rPr lang="en-US" sz="4000" dirty="0">
                <a:solidFill>
                  <a:srgbClr val="4B6981"/>
                </a:solidFill>
                <a:latin typeface="Playfair Display Semi Bold" pitchFamily="34" charset="0"/>
              </a:rPr>
              <a:t>Visual Samples</a:t>
            </a:r>
          </a:p>
          <a:p>
            <a:pPr marL="0" indent="0" algn="l">
              <a:lnSpc>
                <a:spcPts val="5050"/>
              </a:lnSpc>
              <a:buNone/>
            </a:pPr>
            <a:endParaRPr lang="en-US" sz="4000" dirty="0"/>
          </a:p>
        </p:txBody>
      </p:sp>
      <p:pic>
        <p:nvPicPr>
          <p:cNvPr id="5" name="Picture 4">
            <a:extLst>
              <a:ext uri="{FF2B5EF4-FFF2-40B4-BE49-F238E27FC236}">
                <a16:creationId xmlns:a16="http://schemas.microsoft.com/office/drawing/2014/main" id="{165B0327-27B1-3C0E-4953-714AFF8F4EA9}"/>
              </a:ext>
            </a:extLst>
          </p:cNvPr>
          <p:cNvPicPr>
            <a:picLocks noChangeAspect="1"/>
          </p:cNvPicPr>
          <p:nvPr/>
        </p:nvPicPr>
        <p:blipFill>
          <a:blip r:embed="rId3"/>
          <a:stretch>
            <a:fillRect/>
          </a:stretch>
        </p:blipFill>
        <p:spPr>
          <a:xfrm>
            <a:off x="1213480" y="1392085"/>
            <a:ext cx="5453556" cy="5644335"/>
          </a:xfrm>
          <a:prstGeom prst="rect">
            <a:avLst/>
          </a:prstGeom>
        </p:spPr>
      </p:pic>
      <p:pic>
        <p:nvPicPr>
          <p:cNvPr id="7" name="Picture 6">
            <a:extLst>
              <a:ext uri="{FF2B5EF4-FFF2-40B4-BE49-F238E27FC236}">
                <a16:creationId xmlns:a16="http://schemas.microsoft.com/office/drawing/2014/main" id="{F868E921-BB45-7FA3-6F05-664C29A39732}"/>
              </a:ext>
            </a:extLst>
          </p:cNvPr>
          <p:cNvPicPr>
            <a:picLocks noChangeAspect="1"/>
          </p:cNvPicPr>
          <p:nvPr/>
        </p:nvPicPr>
        <p:blipFill>
          <a:blip r:embed="rId4"/>
          <a:stretch>
            <a:fillRect/>
          </a:stretch>
        </p:blipFill>
        <p:spPr>
          <a:xfrm>
            <a:off x="6943919" y="4315522"/>
            <a:ext cx="6473001" cy="2692213"/>
          </a:xfrm>
          <a:prstGeom prst="rect">
            <a:avLst/>
          </a:prstGeom>
        </p:spPr>
      </p:pic>
      <p:pic>
        <p:nvPicPr>
          <p:cNvPr id="13" name="Picture 12">
            <a:extLst>
              <a:ext uri="{FF2B5EF4-FFF2-40B4-BE49-F238E27FC236}">
                <a16:creationId xmlns:a16="http://schemas.microsoft.com/office/drawing/2014/main" id="{D0221186-9C02-3F09-749E-4D63BE6704D7}"/>
              </a:ext>
            </a:extLst>
          </p:cNvPr>
          <p:cNvPicPr>
            <a:picLocks noChangeAspect="1"/>
          </p:cNvPicPr>
          <p:nvPr/>
        </p:nvPicPr>
        <p:blipFill>
          <a:blip r:embed="rId5"/>
          <a:stretch>
            <a:fillRect/>
          </a:stretch>
        </p:blipFill>
        <p:spPr>
          <a:xfrm>
            <a:off x="6979118" y="1392084"/>
            <a:ext cx="6402604" cy="2800775"/>
          </a:xfrm>
          <a:prstGeom prst="rect">
            <a:avLst/>
          </a:prstGeom>
        </p:spPr>
      </p:pic>
    </p:spTree>
    <p:extLst>
      <p:ext uri="{BB962C8B-B14F-4D97-AF65-F5344CB8AC3E}">
        <p14:creationId xmlns:p14="http://schemas.microsoft.com/office/powerpoint/2010/main" val="1242004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700113130"/>
                  </p:ext>
                </p:extLst>
              </p:nvPr>
            </p:nvGraphicFramePr>
            <p:xfrm>
              <a:off x="1" y="0"/>
              <a:ext cx="14630400" cy="82296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 y="0"/>
                <a:ext cx="14630400" cy="8229600"/>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2870439098"/>
                  </p:ext>
                </p:extLst>
              </p:nvPr>
            </p:nvGraphicFramePr>
            <p:xfrm>
              <a:off x="1" y="0"/>
              <a:ext cx="14630400" cy="82296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 y="0"/>
                <a:ext cx="14630400" cy="8229600"/>
              </a:xfrm>
              <a:prstGeom prst="rect">
                <a:avLst/>
              </a:prstGeom>
            </p:spPr>
          </p:pic>
        </mc:Fallback>
      </mc:AlternateContent>
    </p:spTree>
    <p:extLst>
      <p:ext uri="{BB962C8B-B14F-4D97-AF65-F5344CB8AC3E}">
        <p14:creationId xmlns:p14="http://schemas.microsoft.com/office/powerpoint/2010/main" val="9805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3621656962"/>
                  </p:ext>
                </p:extLst>
              </p:nvPr>
            </p:nvGraphicFramePr>
            <p:xfrm>
              <a:off x="1" y="0"/>
              <a:ext cx="14630400" cy="82296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 y="0"/>
                <a:ext cx="14630400" cy="8229600"/>
              </a:xfrm>
              <a:prstGeom prst="rect">
                <a:avLst/>
              </a:prstGeom>
            </p:spPr>
          </p:pic>
        </mc:Fallback>
      </mc:AlternateContent>
    </p:spTree>
    <p:extLst>
      <p:ext uri="{BB962C8B-B14F-4D97-AF65-F5344CB8AC3E}">
        <p14:creationId xmlns:p14="http://schemas.microsoft.com/office/powerpoint/2010/main" val="777937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2673622424"/>
                  </p:ext>
                </p:extLst>
              </p:nvPr>
            </p:nvGraphicFramePr>
            <p:xfrm>
              <a:off x="1" y="0"/>
              <a:ext cx="14630400" cy="82296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 y="0"/>
                <a:ext cx="14630400" cy="8229600"/>
              </a:xfrm>
              <a:prstGeom prst="rect">
                <a:avLst/>
              </a:prstGeom>
            </p:spPr>
          </p:pic>
        </mc:Fallback>
      </mc:AlternateContent>
    </p:spTree>
    <p:extLst>
      <p:ext uri="{BB962C8B-B14F-4D97-AF65-F5344CB8AC3E}">
        <p14:creationId xmlns:p14="http://schemas.microsoft.com/office/powerpoint/2010/main" val="348746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3685471643"/>
                  </p:ext>
                </p:extLst>
              </p:nvPr>
            </p:nvGraphicFramePr>
            <p:xfrm>
              <a:off x="1" y="0"/>
              <a:ext cx="14630400" cy="82296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 y="0"/>
                <a:ext cx="14630400" cy="8229600"/>
              </a:xfrm>
              <a:prstGeom prst="rect">
                <a:avLst/>
              </a:prstGeom>
            </p:spPr>
          </p:pic>
        </mc:Fallback>
      </mc:AlternateContent>
    </p:spTree>
    <p:extLst>
      <p:ext uri="{BB962C8B-B14F-4D97-AF65-F5344CB8AC3E}">
        <p14:creationId xmlns:p14="http://schemas.microsoft.com/office/powerpoint/2010/main" val="3343432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18542" y="822484"/>
            <a:ext cx="7706916" cy="704314"/>
          </a:xfrm>
          <a:prstGeom prst="rect">
            <a:avLst/>
          </a:prstGeom>
          <a:noFill/>
          <a:ln/>
        </p:spPr>
        <p:txBody>
          <a:bodyPr wrap="square" lIns="0" tIns="0" rIns="0" bIns="0" rtlCol="0" anchor="t"/>
          <a:lstStyle/>
          <a:p>
            <a:pPr marL="0" indent="0" algn="l">
              <a:lnSpc>
                <a:spcPts val="505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Team Members</a:t>
            </a:r>
            <a:endParaRPr lang="en-US" sz="4000" dirty="0"/>
          </a:p>
        </p:txBody>
      </p:sp>
      <p:sp>
        <p:nvSpPr>
          <p:cNvPr id="4" name="Shape 1"/>
          <p:cNvSpPr/>
          <p:nvPr/>
        </p:nvSpPr>
        <p:spPr>
          <a:xfrm flipH="1">
            <a:off x="972382" y="1848131"/>
            <a:ext cx="45719" cy="4993600"/>
          </a:xfrm>
          <a:prstGeom prst="roundRect">
            <a:avLst>
              <a:gd name="adj" fmla="val 377243"/>
            </a:avLst>
          </a:prstGeom>
          <a:solidFill>
            <a:srgbClr val="000000">
              <a:alpha val="8000"/>
            </a:srgbClr>
          </a:solidFill>
          <a:ln/>
        </p:spPr>
        <p:txBody>
          <a:bodyPr/>
          <a:lstStyle/>
          <a:p>
            <a:endParaRPr lang="en-US" dirty="0"/>
          </a:p>
        </p:txBody>
      </p:sp>
      <p:sp>
        <p:nvSpPr>
          <p:cNvPr id="5" name="Shape 2"/>
          <p:cNvSpPr/>
          <p:nvPr/>
        </p:nvSpPr>
        <p:spPr>
          <a:xfrm>
            <a:off x="1157645" y="2067682"/>
            <a:ext cx="615910" cy="22860"/>
          </a:xfrm>
          <a:prstGeom prst="roundRect">
            <a:avLst>
              <a:gd name="adj" fmla="val 377243"/>
            </a:avLst>
          </a:prstGeom>
          <a:solidFill>
            <a:srgbClr val="C7A8A8"/>
          </a:solidFill>
          <a:ln/>
        </p:spPr>
        <p:txBody>
          <a:bodyPr/>
          <a:lstStyle/>
          <a:p>
            <a:endParaRPr lang="en-US" dirty="0"/>
          </a:p>
        </p:txBody>
      </p:sp>
      <p:sp>
        <p:nvSpPr>
          <p:cNvPr id="6" name="Shape 3"/>
          <p:cNvSpPr/>
          <p:nvPr/>
        </p:nvSpPr>
        <p:spPr>
          <a:xfrm>
            <a:off x="718542" y="1848131"/>
            <a:ext cx="461963" cy="461963"/>
          </a:xfrm>
          <a:prstGeom prst="roundRect">
            <a:avLst>
              <a:gd name="adj" fmla="val 18668"/>
            </a:avLst>
          </a:prstGeom>
          <a:solidFill>
            <a:srgbClr val="E1C2C2">
              <a:alpha val="50000"/>
            </a:srgbClr>
          </a:solidFill>
          <a:ln w="7620">
            <a:solidFill>
              <a:srgbClr val="C7A8A8"/>
            </a:solidFill>
            <a:prstDash val="solid"/>
          </a:ln>
          <a:effectLst>
            <a:outerShdw dist="19050" dir="2700000" algn="bl" rotWithShape="0">
              <a:srgbClr val="C7A8A8">
                <a:alpha val="100000"/>
              </a:srgbClr>
            </a:outerShdw>
          </a:effectLst>
        </p:spPr>
        <p:txBody>
          <a:bodyPr/>
          <a:lstStyle/>
          <a:p>
            <a:endParaRPr lang="en-US" dirty="0"/>
          </a:p>
        </p:txBody>
      </p:sp>
      <p:sp>
        <p:nvSpPr>
          <p:cNvPr id="7" name="Text 4"/>
          <p:cNvSpPr/>
          <p:nvPr/>
        </p:nvSpPr>
        <p:spPr>
          <a:xfrm>
            <a:off x="795576" y="1886648"/>
            <a:ext cx="307896" cy="384929"/>
          </a:xfrm>
          <a:prstGeom prst="rect">
            <a:avLst/>
          </a:prstGeom>
          <a:noFill/>
          <a:ln/>
        </p:spPr>
        <p:txBody>
          <a:bodyPr wrap="none" lIns="0" tIns="0" rIns="0" bIns="0" rtlCol="0" anchor="t"/>
          <a:lstStyle/>
          <a:p>
            <a:pPr marL="0" indent="0" algn="ctr">
              <a:lnSpc>
                <a:spcPts val="2400"/>
              </a:lnSpc>
              <a:buNone/>
            </a:pPr>
            <a:r>
              <a:rPr lang="en-US" sz="240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2400" dirty="0"/>
          </a:p>
        </p:txBody>
      </p:sp>
      <p:sp>
        <p:nvSpPr>
          <p:cNvPr id="8" name="Text 5"/>
          <p:cNvSpPr/>
          <p:nvPr/>
        </p:nvSpPr>
        <p:spPr>
          <a:xfrm>
            <a:off x="1976080" y="1918616"/>
            <a:ext cx="2566511" cy="320873"/>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rPr>
              <a:t>Lilian Ezzat</a:t>
            </a:r>
            <a:endParaRPr lang="en-US" sz="2000" dirty="0"/>
          </a:p>
        </p:txBody>
      </p:sp>
      <p:sp>
        <p:nvSpPr>
          <p:cNvPr id="10" name="Shape 7"/>
          <p:cNvSpPr/>
          <p:nvPr/>
        </p:nvSpPr>
        <p:spPr>
          <a:xfrm>
            <a:off x="1157645" y="3064265"/>
            <a:ext cx="615910" cy="22860"/>
          </a:xfrm>
          <a:prstGeom prst="roundRect">
            <a:avLst>
              <a:gd name="adj" fmla="val 377243"/>
            </a:avLst>
          </a:prstGeom>
          <a:solidFill>
            <a:srgbClr val="B2AAD2"/>
          </a:solidFill>
          <a:ln/>
        </p:spPr>
        <p:txBody>
          <a:bodyPr/>
          <a:lstStyle/>
          <a:p>
            <a:endParaRPr lang="en-US" dirty="0"/>
          </a:p>
        </p:txBody>
      </p:sp>
      <p:sp>
        <p:nvSpPr>
          <p:cNvPr id="11" name="Shape 8"/>
          <p:cNvSpPr/>
          <p:nvPr/>
        </p:nvSpPr>
        <p:spPr>
          <a:xfrm>
            <a:off x="718542" y="2784349"/>
            <a:ext cx="461963" cy="461963"/>
          </a:xfrm>
          <a:prstGeom prst="roundRect">
            <a:avLst>
              <a:gd name="adj" fmla="val 18668"/>
            </a:avLst>
          </a:prstGeom>
          <a:solidFill>
            <a:srgbClr val="CCC4EC">
              <a:alpha val="50000"/>
            </a:srgbClr>
          </a:solidFill>
          <a:ln w="7620">
            <a:solidFill>
              <a:srgbClr val="B2AAD2"/>
            </a:solidFill>
            <a:prstDash val="solid"/>
          </a:ln>
          <a:effectLst>
            <a:outerShdw dist="19050" dir="2700000" algn="bl" rotWithShape="0">
              <a:srgbClr val="B2AAD2">
                <a:alpha val="100000"/>
              </a:srgbClr>
            </a:outerShdw>
          </a:effectLst>
        </p:spPr>
        <p:txBody>
          <a:bodyPr/>
          <a:lstStyle/>
          <a:p>
            <a:endParaRPr lang="en-US" dirty="0"/>
          </a:p>
        </p:txBody>
      </p:sp>
      <p:sp>
        <p:nvSpPr>
          <p:cNvPr id="12" name="Text 9"/>
          <p:cNvSpPr/>
          <p:nvPr/>
        </p:nvSpPr>
        <p:spPr>
          <a:xfrm>
            <a:off x="818434" y="2899900"/>
            <a:ext cx="307896" cy="384929"/>
          </a:xfrm>
          <a:prstGeom prst="rect">
            <a:avLst/>
          </a:prstGeom>
          <a:noFill/>
          <a:ln/>
        </p:spPr>
        <p:txBody>
          <a:bodyPr wrap="none" lIns="0" tIns="0" rIns="0" bIns="0" rtlCol="0" anchor="t"/>
          <a:lstStyle/>
          <a:p>
            <a:pPr marL="0" indent="0" algn="ctr">
              <a:lnSpc>
                <a:spcPts val="2400"/>
              </a:lnSpc>
              <a:buNone/>
            </a:pPr>
            <a:r>
              <a:rPr lang="en-US" sz="240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2400" dirty="0"/>
          </a:p>
        </p:txBody>
      </p:sp>
      <p:sp>
        <p:nvSpPr>
          <p:cNvPr id="13" name="Text 10"/>
          <p:cNvSpPr/>
          <p:nvPr/>
        </p:nvSpPr>
        <p:spPr>
          <a:xfrm>
            <a:off x="1943457" y="2915258"/>
            <a:ext cx="2860358" cy="320873"/>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Esraa Yasser</a:t>
            </a:r>
            <a:endParaRPr lang="en-US" sz="2000" dirty="0"/>
          </a:p>
        </p:txBody>
      </p:sp>
      <p:sp>
        <p:nvSpPr>
          <p:cNvPr id="15" name="Shape 12"/>
          <p:cNvSpPr/>
          <p:nvPr/>
        </p:nvSpPr>
        <p:spPr>
          <a:xfrm>
            <a:off x="1242596" y="4100151"/>
            <a:ext cx="615910" cy="22860"/>
          </a:xfrm>
          <a:prstGeom prst="roundRect">
            <a:avLst>
              <a:gd name="adj" fmla="val 377243"/>
            </a:avLst>
          </a:prstGeom>
          <a:solidFill>
            <a:srgbClr val="9AC0CA"/>
          </a:solidFill>
          <a:ln/>
        </p:spPr>
        <p:txBody>
          <a:bodyPr/>
          <a:lstStyle/>
          <a:p>
            <a:endParaRPr lang="en-US" dirty="0"/>
          </a:p>
        </p:txBody>
      </p:sp>
      <p:sp>
        <p:nvSpPr>
          <p:cNvPr id="16" name="Shape 13"/>
          <p:cNvSpPr/>
          <p:nvPr/>
        </p:nvSpPr>
        <p:spPr>
          <a:xfrm>
            <a:off x="741400" y="3882968"/>
            <a:ext cx="461963" cy="461963"/>
          </a:xfrm>
          <a:prstGeom prst="roundRect">
            <a:avLst>
              <a:gd name="adj" fmla="val 18668"/>
            </a:avLst>
          </a:prstGeom>
          <a:solidFill>
            <a:srgbClr val="B4DAE4">
              <a:alpha val="50000"/>
            </a:srgbClr>
          </a:solidFill>
          <a:ln w="7620">
            <a:solidFill>
              <a:srgbClr val="9AC0CA"/>
            </a:solidFill>
            <a:prstDash val="solid"/>
          </a:ln>
          <a:effectLst>
            <a:outerShdw dist="19050" dir="2700000" algn="bl" rotWithShape="0">
              <a:srgbClr val="9AC0CA">
                <a:alpha val="100000"/>
              </a:srgbClr>
            </a:outerShdw>
          </a:effectLst>
        </p:spPr>
        <p:txBody>
          <a:bodyPr/>
          <a:lstStyle/>
          <a:p>
            <a:endParaRPr lang="en-US" dirty="0"/>
          </a:p>
        </p:txBody>
      </p:sp>
      <p:sp>
        <p:nvSpPr>
          <p:cNvPr id="17" name="Text 14"/>
          <p:cNvSpPr/>
          <p:nvPr/>
        </p:nvSpPr>
        <p:spPr>
          <a:xfrm>
            <a:off x="818434" y="3963406"/>
            <a:ext cx="307896" cy="384929"/>
          </a:xfrm>
          <a:prstGeom prst="rect">
            <a:avLst/>
          </a:prstGeom>
          <a:noFill/>
          <a:ln/>
        </p:spPr>
        <p:txBody>
          <a:bodyPr wrap="none" lIns="0" tIns="0" rIns="0" bIns="0" rtlCol="0" anchor="t"/>
          <a:lstStyle/>
          <a:p>
            <a:pPr marL="0" indent="0" algn="ctr">
              <a:lnSpc>
                <a:spcPts val="2400"/>
              </a:lnSpc>
              <a:buNone/>
            </a:pPr>
            <a:r>
              <a:rPr lang="en-US" sz="240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2400" dirty="0"/>
          </a:p>
        </p:txBody>
      </p:sp>
      <p:sp>
        <p:nvSpPr>
          <p:cNvPr id="20" name="Text 10">
            <a:extLst>
              <a:ext uri="{FF2B5EF4-FFF2-40B4-BE49-F238E27FC236}">
                <a16:creationId xmlns:a16="http://schemas.microsoft.com/office/drawing/2014/main" id="{8E6AE43F-ECA9-390C-C36E-CD289A6C46DD}"/>
              </a:ext>
            </a:extLst>
          </p:cNvPr>
          <p:cNvSpPr/>
          <p:nvPr/>
        </p:nvSpPr>
        <p:spPr>
          <a:xfrm>
            <a:off x="1943457" y="3951145"/>
            <a:ext cx="2860358" cy="320873"/>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Israa Ahmed Helmy</a:t>
            </a:r>
            <a:endParaRPr lang="en-US" sz="2000" dirty="0"/>
          </a:p>
        </p:txBody>
      </p:sp>
      <p:sp>
        <p:nvSpPr>
          <p:cNvPr id="21" name="Shape 12">
            <a:extLst>
              <a:ext uri="{FF2B5EF4-FFF2-40B4-BE49-F238E27FC236}">
                <a16:creationId xmlns:a16="http://schemas.microsoft.com/office/drawing/2014/main" id="{CF37E942-02B0-345E-A1B5-02100DB23266}"/>
              </a:ext>
            </a:extLst>
          </p:cNvPr>
          <p:cNvSpPr/>
          <p:nvPr/>
        </p:nvSpPr>
        <p:spPr>
          <a:xfrm>
            <a:off x="1275219" y="5084054"/>
            <a:ext cx="615910" cy="22860"/>
          </a:xfrm>
          <a:prstGeom prst="roundRect">
            <a:avLst>
              <a:gd name="adj" fmla="val 377243"/>
            </a:avLst>
          </a:prstGeom>
          <a:solidFill>
            <a:srgbClr val="9AC0CA"/>
          </a:solidFill>
          <a:ln/>
        </p:spPr>
        <p:txBody>
          <a:bodyPr/>
          <a:lstStyle/>
          <a:p>
            <a:endParaRPr lang="en-US" dirty="0"/>
          </a:p>
        </p:txBody>
      </p:sp>
      <p:sp>
        <p:nvSpPr>
          <p:cNvPr id="22" name="Shape 13">
            <a:extLst>
              <a:ext uri="{FF2B5EF4-FFF2-40B4-BE49-F238E27FC236}">
                <a16:creationId xmlns:a16="http://schemas.microsoft.com/office/drawing/2014/main" id="{B13B9091-B6CB-6605-B964-46BC783B3F4C}"/>
              </a:ext>
            </a:extLst>
          </p:cNvPr>
          <p:cNvSpPr/>
          <p:nvPr/>
        </p:nvSpPr>
        <p:spPr>
          <a:xfrm>
            <a:off x="774023" y="4866871"/>
            <a:ext cx="461963" cy="461963"/>
          </a:xfrm>
          <a:prstGeom prst="roundRect">
            <a:avLst>
              <a:gd name="adj" fmla="val 18668"/>
            </a:avLst>
          </a:prstGeom>
          <a:solidFill>
            <a:srgbClr val="B4DAE4">
              <a:alpha val="50000"/>
            </a:srgbClr>
          </a:solidFill>
          <a:ln w="7620">
            <a:solidFill>
              <a:srgbClr val="9AC0CA"/>
            </a:solidFill>
            <a:prstDash val="solid"/>
          </a:ln>
          <a:effectLst>
            <a:outerShdw dist="19050" dir="2700000" algn="bl" rotWithShape="0">
              <a:srgbClr val="9AC0CA">
                <a:alpha val="100000"/>
              </a:srgbClr>
            </a:outerShdw>
          </a:effectLst>
        </p:spPr>
        <p:txBody>
          <a:bodyPr/>
          <a:lstStyle/>
          <a:p>
            <a:endParaRPr lang="en-US" dirty="0"/>
          </a:p>
        </p:txBody>
      </p:sp>
      <p:sp>
        <p:nvSpPr>
          <p:cNvPr id="23" name="Text 10">
            <a:extLst>
              <a:ext uri="{FF2B5EF4-FFF2-40B4-BE49-F238E27FC236}">
                <a16:creationId xmlns:a16="http://schemas.microsoft.com/office/drawing/2014/main" id="{5F16FFDA-4B3D-13C7-3EF9-04677D6A47B5}"/>
              </a:ext>
            </a:extLst>
          </p:cNvPr>
          <p:cNvSpPr/>
          <p:nvPr/>
        </p:nvSpPr>
        <p:spPr>
          <a:xfrm>
            <a:off x="1976080" y="4935048"/>
            <a:ext cx="2860358" cy="320873"/>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Ahmed Gamal</a:t>
            </a:r>
            <a:endParaRPr lang="en-US" sz="2000" dirty="0"/>
          </a:p>
        </p:txBody>
      </p:sp>
      <p:sp>
        <p:nvSpPr>
          <p:cNvPr id="24" name="Text 14">
            <a:extLst>
              <a:ext uri="{FF2B5EF4-FFF2-40B4-BE49-F238E27FC236}">
                <a16:creationId xmlns:a16="http://schemas.microsoft.com/office/drawing/2014/main" id="{A9185B0F-453D-514F-E772-5C4EF9367BD4}"/>
              </a:ext>
            </a:extLst>
          </p:cNvPr>
          <p:cNvSpPr/>
          <p:nvPr/>
        </p:nvSpPr>
        <p:spPr>
          <a:xfrm>
            <a:off x="839316" y="4926052"/>
            <a:ext cx="307896" cy="384929"/>
          </a:xfrm>
          <a:prstGeom prst="rect">
            <a:avLst/>
          </a:prstGeom>
          <a:noFill/>
          <a:ln/>
        </p:spPr>
        <p:txBody>
          <a:bodyPr wrap="none" lIns="0" tIns="0" rIns="0" bIns="0" rtlCol="0" anchor="t"/>
          <a:lstStyle/>
          <a:p>
            <a:pPr marL="0" indent="0" algn="ctr">
              <a:lnSpc>
                <a:spcPts val="2400"/>
              </a:lnSpc>
              <a:buNone/>
            </a:pPr>
            <a:r>
              <a:rPr lang="en-US" sz="2400" dirty="0">
                <a:solidFill>
                  <a:srgbClr val="000000"/>
                </a:solidFill>
                <a:latin typeface="Playfair Display Semi Bold" pitchFamily="34" charset="0"/>
                <a:ea typeface="Playfair Display Semi Bold" pitchFamily="34" charset="-122"/>
                <a:cs typeface="Playfair Display Semi Bold" pitchFamily="34" charset="-120"/>
              </a:rPr>
              <a:t>4</a:t>
            </a:r>
            <a:endParaRPr lang="en-US" sz="2400" dirty="0"/>
          </a:p>
        </p:txBody>
      </p:sp>
      <p:sp>
        <p:nvSpPr>
          <p:cNvPr id="26" name="Shape 12">
            <a:extLst>
              <a:ext uri="{FF2B5EF4-FFF2-40B4-BE49-F238E27FC236}">
                <a16:creationId xmlns:a16="http://schemas.microsoft.com/office/drawing/2014/main" id="{F4CBFBFD-D11B-9991-58BC-C92B2B01E471}"/>
              </a:ext>
            </a:extLst>
          </p:cNvPr>
          <p:cNvSpPr/>
          <p:nvPr/>
        </p:nvSpPr>
        <p:spPr>
          <a:xfrm>
            <a:off x="1280871" y="5963811"/>
            <a:ext cx="615910" cy="22860"/>
          </a:xfrm>
          <a:prstGeom prst="roundRect">
            <a:avLst>
              <a:gd name="adj" fmla="val 377243"/>
            </a:avLst>
          </a:prstGeom>
          <a:solidFill>
            <a:srgbClr val="9AC0CA"/>
          </a:solidFill>
          <a:ln/>
        </p:spPr>
        <p:txBody>
          <a:bodyPr/>
          <a:lstStyle/>
          <a:p>
            <a:endParaRPr lang="en-US" dirty="0"/>
          </a:p>
        </p:txBody>
      </p:sp>
      <p:sp>
        <p:nvSpPr>
          <p:cNvPr id="27" name="Shape 13">
            <a:extLst>
              <a:ext uri="{FF2B5EF4-FFF2-40B4-BE49-F238E27FC236}">
                <a16:creationId xmlns:a16="http://schemas.microsoft.com/office/drawing/2014/main" id="{69A809B0-53E5-3C96-020E-C3EE551F0177}"/>
              </a:ext>
            </a:extLst>
          </p:cNvPr>
          <p:cNvSpPr/>
          <p:nvPr/>
        </p:nvSpPr>
        <p:spPr>
          <a:xfrm>
            <a:off x="779675" y="5746628"/>
            <a:ext cx="461963" cy="461963"/>
          </a:xfrm>
          <a:prstGeom prst="roundRect">
            <a:avLst>
              <a:gd name="adj" fmla="val 18668"/>
            </a:avLst>
          </a:prstGeom>
          <a:solidFill>
            <a:srgbClr val="B4DAE4">
              <a:alpha val="50000"/>
            </a:srgbClr>
          </a:solidFill>
          <a:ln w="7620">
            <a:solidFill>
              <a:srgbClr val="9AC0CA"/>
            </a:solidFill>
            <a:prstDash val="solid"/>
          </a:ln>
          <a:effectLst>
            <a:outerShdw dist="19050" dir="2700000" algn="bl" rotWithShape="0">
              <a:srgbClr val="9AC0CA">
                <a:alpha val="100000"/>
              </a:srgbClr>
            </a:outerShdw>
          </a:effectLst>
        </p:spPr>
        <p:txBody>
          <a:bodyPr/>
          <a:lstStyle/>
          <a:p>
            <a:endParaRPr lang="en-US" dirty="0"/>
          </a:p>
        </p:txBody>
      </p:sp>
      <p:sp>
        <p:nvSpPr>
          <p:cNvPr id="28" name="Text 10">
            <a:extLst>
              <a:ext uri="{FF2B5EF4-FFF2-40B4-BE49-F238E27FC236}">
                <a16:creationId xmlns:a16="http://schemas.microsoft.com/office/drawing/2014/main" id="{7CA8C49E-2F10-0CF3-D083-1ADC49818D38}"/>
              </a:ext>
            </a:extLst>
          </p:cNvPr>
          <p:cNvSpPr/>
          <p:nvPr/>
        </p:nvSpPr>
        <p:spPr>
          <a:xfrm>
            <a:off x="1981732" y="5814805"/>
            <a:ext cx="2860358" cy="320873"/>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rPr>
              <a:t>Mostafa Hossam</a:t>
            </a:r>
            <a:endParaRPr lang="en-US" sz="2000" dirty="0"/>
          </a:p>
        </p:txBody>
      </p:sp>
      <p:sp>
        <p:nvSpPr>
          <p:cNvPr id="29" name="Text 14">
            <a:extLst>
              <a:ext uri="{FF2B5EF4-FFF2-40B4-BE49-F238E27FC236}">
                <a16:creationId xmlns:a16="http://schemas.microsoft.com/office/drawing/2014/main" id="{F5704718-FACD-9462-6CA4-681DB04C16FB}"/>
              </a:ext>
            </a:extLst>
          </p:cNvPr>
          <p:cNvSpPr/>
          <p:nvPr/>
        </p:nvSpPr>
        <p:spPr>
          <a:xfrm>
            <a:off x="872609" y="5779487"/>
            <a:ext cx="307896" cy="384929"/>
          </a:xfrm>
          <a:prstGeom prst="rect">
            <a:avLst/>
          </a:prstGeom>
          <a:noFill/>
          <a:ln/>
        </p:spPr>
        <p:txBody>
          <a:bodyPr wrap="none" lIns="0" tIns="0" rIns="0" bIns="0" rtlCol="0" anchor="t"/>
          <a:lstStyle/>
          <a:p>
            <a:pPr marL="0" indent="0" algn="ctr">
              <a:lnSpc>
                <a:spcPts val="2400"/>
              </a:lnSpc>
              <a:buNone/>
            </a:pPr>
            <a:r>
              <a:rPr lang="en-US" sz="2400" dirty="0">
                <a:solidFill>
                  <a:srgbClr val="000000"/>
                </a:solidFill>
                <a:latin typeface="Playfair Display Semi Bold" pitchFamily="34" charset="0"/>
                <a:ea typeface="Playfair Display Semi Bold" pitchFamily="34" charset="-122"/>
                <a:cs typeface="Playfair Display Semi Bold" pitchFamily="34" charset="-120"/>
              </a:rPr>
              <a:t>5</a:t>
            </a:r>
            <a:endParaRPr lang="en-US" sz="2400" dirty="0"/>
          </a:p>
        </p:txBody>
      </p:sp>
      <p:sp>
        <p:nvSpPr>
          <p:cNvPr id="31" name="Shape 12">
            <a:extLst>
              <a:ext uri="{FF2B5EF4-FFF2-40B4-BE49-F238E27FC236}">
                <a16:creationId xmlns:a16="http://schemas.microsoft.com/office/drawing/2014/main" id="{FAB542C1-C722-2FA7-13BF-9C1F64CE348C}"/>
              </a:ext>
            </a:extLst>
          </p:cNvPr>
          <p:cNvSpPr/>
          <p:nvPr/>
        </p:nvSpPr>
        <p:spPr>
          <a:xfrm>
            <a:off x="1275219" y="6879537"/>
            <a:ext cx="615910" cy="22860"/>
          </a:xfrm>
          <a:prstGeom prst="roundRect">
            <a:avLst>
              <a:gd name="adj" fmla="val 377243"/>
            </a:avLst>
          </a:prstGeom>
          <a:solidFill>
            <a:srgbClr val="9AC0CA"/>
          </a:solidFill>
          <a:ln/>
        </p:spPr>
        <p:txBody>
          <a:bodyPr/>
          <a:lstStyle/>
          <a:p>
            <a:endParaRPr lang="en-US" dirty="0"/>
          </a:p>
        </p:txBody>
      </p:sp>
      <p:sp>
        <p:nvSpPr>
          <p:cNvPr id="32" name="Shape 13">
            <a:extLst>
              <a:ext uri="{FF2B5EF4-FFF2-40B4-BE49-F238E27FC236}">
                <a16:creationId xmlns:a16="http://schemas.microsoft.com/office/drawing/2014/main" id="{93DBD39A-41C5-98F1-ECCD-2DA03046E64F}"/>
              </a:ext>
            </a:extLst>
          </p:cNvPr>
          <p:cNvSpPr/>
          <p:nvPr/>
        </p:nvSpPr>
        <p:spPr>
          <a:xfrm>
            <a:off x="774023" y="6662354"/>
            <a:ext cx="461963" cy="461963"/>
          </a:xfrm>
          <a:prstGeom prst="roundRect">
            <a:avLst>
              <a:gd name="adj" fmla="val 18668"/>
            </a:avLst>
          </a:prstGeom>
          <a:solidFill>
            <a:srgbClr val="B4DAE4">
              <a:alpha val="50000"/>
            </a:srgbClr>
          </a:solidFill>
          <a:ln w="7620">
            <a:solidFill>
              <a:srgbClr val="9AC0CA"/>
            </a:solidFill>
            <a:prstDash val="solid"/>
          </a:ln>
          <a:effectLst>
            <a:outerShdw dist="19050" dir="2700000" algn="bl" rotWithShape="0">
              <a:srgbClr val="9AC0CA">
                <a:alpha val="100000"/>
              </a:srgbClr>
            </a:outerShdw>
          </a:effectLst>
        </p:spPr>
        <p:txBody>
          <a:bodyPr/>
          <a:lstStyle/>
          <a:p>
            <a:endParaRPr lang="en-US" dirty="0"/>
          </a:p>
        </p:txBody>
      </p:sp>
      <p:sp>
        <p:nvSpPr>
          <p:cNvPr id="33" name="Text 10">
            <a:extLst>
              <a:ext uri="{FF2B5EF4-FFF2-40B4-BE49-F238E27FC236}">
                <a16:creationId xmlns:a16="http://schemas.microsoft.com/office/drawing/2014/main" id="{EE804F77-288A-C5C3-B296-4B77A95A6E06}"/>
              </a:ext>
            </a:extLst>
          </p:cNvPr>
          <p:cNvSpPr/>
          <p:nvPr/>
        </p:nvSpPr>
        <p:spPr>
          <a:xfrm>
            <a:off x="1976080" y="6730531"/>
            <a:ext cx="2860358" cy="320873"/>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rPr>
              <a:t>Mohab Fekry</a:t>
            </a:r>
            <a:endParaRPr lang="en-US" sz="2000" dirty="0"/>
          </a:p>
        </p:txBody>
      </p:sp>
      <p:sp>
        <p:nvSpPr>
          <p:cNvPr id="34" name="Text 14">
            <a:extLst>
              <a:ext uri="{FF2B5EF4-FFF2-40B4-BE49-F238E27FC236}">
                <a16:creationId xmlns:a16="http://schemas.microsoft.com/office/drawing/2014/main" id="{48861637-2EF8-DC19-8128-89380686E518}"/>
              </a:ext>
            </a:extLst>
          </p:cNvPr>
          <p:cNvSpPr/>
          <p:nvPr/>
        </p:nvSpPr>
        <p:spPr>
          <a:xfrm>
            <a:off x="866957" y="6695213"/>
            <a:ext cx="307896" cy="384929"/>
          </a:xfrm>
          <a:prstGeom prst="rect">
            <a:avLst/>
          </a:prstGeom>
          <a:noFill/>
          <a:ln/>
        </p:spPr>
        <p:txBody>
          <a:bodyPr wrap="none" lIns="0" tIns="0" rIns="0" bIns="0" rtlCol="0" anchor="t"/>
          <a:lstStyle/>
          <a:p>
            <a:pPr marL="0" indent="0" algn="ctr">
              <a:lnSpc>
                <a:spcPts val="2400"/>
              </a:lnSpc>
              <a:buNone/>
            </a:pPr>
            <a:r>
              <a:rPr lang="en-US" sz="2400" dirty="0">
                <a:solidFill>
                  <a:srgbClr val="000000"/>
                </a:solidFill>
                <a:latin typeface="Playfair Display Semi Bold" pitchFamily="34" charset="0"/>
              </a:rPr>
              <a:t>6</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1642320418"/>
                  </p:ext>
                </p:extLst>
              </p:nvPr>
            </p:nvGraphicFramePr>
            <p:xfrm>
              <a:off x="1" y="0"/>
              <a:ext cx="14630400" cy="82296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 y="0"/>
                <a:ext cx="14630400" cy="8229600"/>
              </a:xfrm>
              <a:prstGeom prst="rect">
                <a:avLst/>
              </a:prstGeom>
            </p:spPr>
          </p:pic>
        </mc:Fallback>
      </mc:AlternateContent>
    </p:spTree>
    <p:extLst>
      <p:ext uri="{BB962C8B-B14F-4D97-AF65-F5344CB8AC3E}">
        <p14:creationId xmlns:p14="http://schemas.microsoft.com/office/powerpoint/2010/main" val="4210949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1792280610"/>
                  </p:ext>
                </p:extLst>
              </p:nvPr>
            </p:nvGraphicFramePr>
            <p:xfrm>
              <a:off x="1" y="0"/>
              <a:ext cx="14630400" cy="82296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 y="0"/>
                <a:ext cx="14630400" cy="8229600"/>
              </a:xfrm>
              <a:prstGeom prst="rect">
                <a:avLst/>
              </a:prstGeom>
            </p:spPr>
          </p:pic>
        </mc:Fallback>
      </mc:AlternateContent>
    </p:spTree>
    <p:extLst>
      <p:ext uri="{BB962C8B-B14F-4D97-AF65-F5344CB8AC3E}">
        <p14:creationId xmlns:p14="http://schemas.microsoft.com/office/powerpoint/2010/main" val="1747335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56C3A-6B5C-D2BC-213A-3D7016E208D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4F5C736-0172-365A-4898-4CD6518E4390}"/>
              </a:ext>
            </a:extLst>
          </p:cNvPr>
          <p:cNvPicPr>
            <a:picLocks noChangeAspect="1"/>
          </p:cNvPicPr>
          <p:nvPr/>
        </p:nvPicPr>
        <p:blipFill>
          <a:blip r:embed="rId3"/>
          <a:stretch>
            <a:fillRect/>
          </a:stretch>
        </p:blipFill>
        <p:spPr>
          <a:xfrm>
            <a:off x="8595360" y="0"/>
            <a:ext cx="6035040" cy="8229600"/>
          </a:xfrm>
          <a:prstGeom prst="rect">
            <a:avLst/>
          </a:prstGeom>
        </p:spPr>
      </p:pic>
      <p:sp>
        <p:nvSpPr>
          <p:cNvPr id="3" name="Text 0">
            <a:extLst>
              <a:ext uri="{FF2B5EF4-FFF2-40B4-BE49-F238E27FC236}">
                <a16:creationId xmlns:a16="http://schemas.microsoft.com/office/drawing/2014/main" id="{2B50CF76-9DA4-F30F-FA22-23E3756AE619}"/>
              </a:ext>
            </a:extLst>
          </p:cNvPr>
          <p:cNvSpPr/>
          <p:nvPr/>
        </p:nvSpPr>
        <p:spPr>
          <a:xfrm>
            <a:off x="390913" y="760397"/>
            <a:ext cx="5095488" cy="886420"/>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Project Overview</a:t>
            </a:r>
            <a:endParaRPr lang="en-US" sz="4450" dirty="0"/>
          </a:p>
        </p:txBody>
      </p:sp>
      <p:sp>
        <p:nvSpPr>
          <p:cNvPr id="5" name="Google Shape;101;p13">
            <a:extLst>
              <a:ext uri="{FF2B5EF4-FFF2-40B4-BE49-F238E27FC236}">
                <a16:creationId xmlns:a16="http://schemas.microsoft.com/office/drawing/2014/main" id="{A3664FF7-E1E1-12E4-C945-3C0BC86938DD}"/>
              </a:ext>
            </a:extLst>
          </p:cNvPr>
          <p:cNvSpPr txBox="1">
            <a:spLocks/>
          </p:cNvSpPr>
          <p:nvPr/>
        </p:nvSpPr>
        <p:spPr>
          <a:xfrm>
            <a:off x="277049" y="1894723"/>
            <a:ext cx="7984635" cy="4024814"/>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lnSpc>
                <a:spcPct val="115000"/>
              </a:lnSpc>
              <a:spcBef>
                <a:spcPts val="1200"/>
              </a:spcBef>
              <a:buClr>
                <a:schemeClr val="dk1"/>
              </a:buClr>
              <a:buSzPts val="1100"/>
              <a:buFont typeface="Arial"/>
              <a:buNone/>
            </a:pPr>
            <a:r>
              <a:rPr lang="en-US" sz="2000" dirty="0">
                <a:solidFill>
                  <a:srgbClr val="6F655D"/>
                </a:solidFill>
                <a:latin typeface="Public Sans" pitchFamily="34" charset="0"/>
                <a:sym typeface="Times New Roman"/>
              </a:rPr>
              <a:t>         This project analyzes railway ticketing and journey data to understand passenger booking behavior, ticket sales, and train performance. It covers details such as purchase type, payment methods, ticket classes, prices, stations, journey times, and delays. The goal is to gain insights into customer preferences, revenue patterns, punctuality, and reasons for delays, while also exploring opportunities for improving efficiency, predicting demand, and enhancing the passenger experience.</a:t>
            </a:r>
            <a:endParaRPr lang="en-US" sz="1800" dirty="0"/>
          </a:p>
        </p:txBody>
      </p:sp>
    </p:spTree>
    <p:extLst>
      <p:ext uri="{BB962C8B-B14F-4D97-AF65-F5344CB8AC3E}">
        <p14:creationId xmlns:p14="http://schemas.microsoft.com/office/powerpoint/2010/main" val="1979591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561033" y="210861"/>
            <a:ext cx="7556421" cy="886420"/>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Project Idea</a:t>
            </a:r>
            <a:endParaRPr lang="en-US" sz="4450" dirty="0"/>
          </a:p>
        </p:txBody>
      </p:sp>
      <p:sp>
        <p:nvSpPr>
          <p:cNvPr id="5" name="Google Shape;101;p13">
            <a:extLst>
              <a:ext uri="{FF2B5EF4-FFF2-40B4-BE49-F238E27FC236}">
                <a16:creationId xmlns:a16="http://schemas.microsoft.com/office/drawing/2014/main" id="{CAA2FFD0-8AF6-BF55-7BC0-01CCAE5B20E7}"/>
              </a:ext>
            </a:extLst>
          </p:cNvPr>
          <p:cNvSpPr txBox="1">
            <a:spLocks/>
          </p:cNvSpPr>
          <p:nvPr/>
        </p:nvSpPr>
        <p:spPr>
          <a:xfrm>
            <a:off x="245151" y="1097281"/>
            <a:ext cx="8815722" cy="6267795"/>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5000"/>
              </a:lnSpc>
              <a:spcBef>
                <a:spcPts val="1200"/>
              </a:spcBef>
              <a:buClr>
                <a:schemeClr val="dk1"/>
              </a:buClr>
              <a:buSzPts val="1100"/>
              <a:buFont typeface="Arial"/>
              <a:buNone/>
            </a:pPr>
            <a:r>
              <a:rPr lang="en-US" sz="1800" b="1" dirty="0">
                <a:solidFill>
                  <a:srgbClr val="6F655D"/>
                </a:solidFill>
                <a:latin typeface="Public Sans" pitchFamily="34" charset="0"/>
                <a:sym typeface="Times New Roman"/>
              </a:rPr>
              <a:t>Problem</a:t>
            </a:r>
          </a:p>
          <a:p>
            <a:pPr>
              <a:lnSpc>
                <a:spcPts val="2800"/>
              </a:lnSpc>
              <a:spcBef>
                <a:spcPts val="1200"/>
              </a:spcBef>
              <a:buSzPts val="1600"/>
            </a:pPr>
            <a:r>
              <a:rPr lang="en-US" sz="1400" dirty="0">
                <a:solidFill>
                  <a:srgbClr val="6F655D"/>
                </a:solidFill>
                <a:latin typeface="Public Sans" pitchFamily="34" charset="0"/>
                <a:sym typeface="Times New Roman"/>
              </a:rPr>
              <a:t>Train passengers in the UK frequently face delays, cancellations, and inconsistent service quality.</a:t>
            </a:r>
          </a:p>
          <a:p>
            <a:pPr>
              <a:lnSpc>
                <a:spcPts val="2800"/>
              </a:lnSpc>
              <a:spcBef>
                <a:spcPts val="1200"/>
              </a:spcBef>
              <a:buSzPts val="1600"/>
            </a:pPr>
            <a:r>
              <a:rPr lang="en-US" sz="1400" dirty="0">
                <a:solidFill>
                  <a:srgbClr val="6F655D"/>
                </a:solidFill>
                <a:latin typeface="Public Sans" pitchFamily="34" charset="0"/>
                <a:sym typeface="Times New Roman"/>
              </a:rPr>
              <a:t>These issues negatively impact passenger satisfaction and operational efficiency.</a:t>
            </a:r>
          </a:p>
          <a:p>
            <a:pPr>
              <a:lnSpc>
                <a:spcPts val="2800"/>
              </a:lnSpc>
              <a:spcBef>
                <a:spcPts val="1200"/>
              </a:spcBef>
              <a:buSzPts val="1600"/>
            </a:pPr>
            <a:r>
              <a:rPr lang="en-US" sz="1400" dirty="0">
                <a:solidFill>
                  <a:srgbClr val="6F655D"/>
                </a:solidFill>
                <a:latin typeface="Public Sans" pitchFamily="34" charset="0"/>
                <a:sym typeface="Times New Roman"/>
              </a:rPr>
              <a:t>Without clear data insights, identifying root causes and performance patterns is challenging.</a:t>
            </a:r>
          </a:p>
          <a:p>
            <a:pPr marL="0" indent="0">
              <a:lnSpc>
                <a:spcPct val="115000"/>
              </a:lnSpc>
              <a:spcBef>
                <a:spcPts val="1200"/>
              </a:spcBef>
              <a:buClr>
                <a:schemeClr val="dk1"/>
              </a:buClr>
              <a:buSzPts val="1100"/>
              <a:buFont typeface="Arial"/>
              <a:buNone/>
            </a:pPr>
            <a:r>
              <a:rPr lang="en-US" sz="1800" b="1" dirty="0">
                <a:solidFill>
                  <a:srgbClr val="6F655D"/>
                </a:solidFill>
                <a:latin typeface="Public Sans" pitchFamily="34" charset="0"/>
                <a:sym typeface="Times New Roman"/>
              </a:rPr>
              <a:t>Solution</a:t>
            </a:r>
          </a:p>
          <a:p>
            <a:pPr>
              <a:lnSpc>
                <a:spcPts val="2800"/>
              </a:lnSpc>
              <a:spcBef>
                <a:spcPts val="1200"/>
              </a:spcBef>
              <a:buSzPts val="1600"/>
            </a:pPr>
            <a:r>
              <a:rPr lang="en-US" sz="1400" dirty="0">
                <a:solidFill>
                  <a:srgbClr val="6F655D"/>
                </a:solidFill>
                <a:latin typeface="Public Sans" pitchFamily="34" charset="0"/>
                <a:sym typeface="Times New Roman"/>
              </a:rPr>
              <a:t>Developed an interactive Power BI dashboard analyzing 31,653 real-world train booking records.</a:t>
            </a:r>
          </a:p>
          <a:p>
            <a:pPr>
              <a:lnSpc>
                <a:spcPts val="2800"/>
              </a:lnSpc>
              <a:spcBef>
                <a:spcPts val="0"/>
              </a:spcBef>
              <a:buSzPts val="1600"/>
            </a:pPr>
            <a:r>
              <a:rPr lang="en-US" sz="1400" dirty="0">
                <a:solidFill>
                  <a:srgbClr val="6F655D"/>
                </a:solidFill>
                <a:latin typeface="Public Sans" pitchFamily="34" charset="0"/>
                <a:sym typeface="Times New Roman"/>
              </a:rPr>
              <a:t>Provides insights into ticket sales, peak travel times, delay patterns, refund trends, and passenger behavior.</a:t>
            </a:r>
          </a:p>
          <a:p>
            <a:pPr>
              <a:lnSpc>
                <a:spcPts val="2800"/>
              </a:lnSpc>
              <a:spcBef>
                <a:spcPts val="0"/>
              </a:spcBef>
              <a:buSzPts val="1600"/>
            </a:pPr>
            <a:r>
              <a:rPr lang="en-US" sz="1400" dirty="0">
                <a:solidFill>
                  <a:srgbClr val="6F655D"/>
                </a:solidFill>
                <a:latin typeface="Public Sans" pitchFamily="34" charset="0"/>
                <a:sym typeface="Times New Roman"/>
              </a:rPr>
              <a:t>Empowers decision-makers to improve service delivery and operational efficiency.</a:t>
            </a:r>
          </a:p>
          <a:p>
            <a:pPr marL="0" indent="0">
              <a:lnSpc>
                <a:spcPct val="115000"/>
              </a:lnSpc>
              <a:spcBef>
                <a:spcPts val="1200"/>
              </a:spcBef>
              <a:buClr>
                <a:schemeClr val="dk1"/>
              </a:buClr>
              <a:buSzPts val="1100"/>
              <a:buFont typeface="Arial"/>
              <a:buNone/>
            </a:pPr>
            <a:r>
              <a:rPr lang="en-US" sz="1800" b="1" dirty="0">
                <a:solidFill>
                  <a:srgbClr val="6F655D"/>
                </a:solidFill>
                <a:latin typeface="Public Sans" pitchFamily="34" charset="0"/>
                <a:sym typeface="Times New Roman"/>
              </a:rPr>
              <a:t>Unique Value</a:t>
            </a:r>
          </a:p>
          <a:p>
            <a:pPr>
              <a:lnSpc>
                <a:spcPts val="2800"/>
              </a:lnSpc>
              <a:spcBef>
                <a:spcPts val="1200"/>
              </a:spcBef>
              <a:buSzPts val="1600"/>
            </a:pPr>
            <a:r>
              <a:rPr lang="en-US" sz="1400" dirty="0">
                <a:solidFill>
                  <a:srgbClr val="6F655D"/>
                </a:solidFill>
                <a:latin typeface="Public Sans" pitchFamily="34" charset="0"/>
                <a:sym typeface="Times New Roman"/>
              </a:rPr>
              <a:t>Transforms complex railway data into an intuitive, decision-focused dashboard.</a:t>
            </a:r>
          </a:p>
          <a:p>
            <a:pPr>
              <a:lnSpc>
                <a:spcPts val="2800"/>
              </a:lnSpc>
              <a:spcBef>
                <a:spcPts val="0"/>
              </a:spcBef>
              <a:buSzPts val="1600"/>
            </a:pPr>
            <a:r>
              <a:rPr lang="en-US" sz="1400" dirty="0">
                <a:solidFill>
                  <a:srgbClr val="6F655D"/>
                </a:solidFill>
                <a:latin typeface="Public Sans" pitchFamily="34" charset="0"/>
                <a:sym typeface="Times New Roman"/>
              </a:rPr>
              <a:t>Designed for both technical and non-technical users.</a:t>
            </a:r>
          </a:p>
          <a:p>
            <a:pPr>
              <a:lnSpc>
                <a:spcPts val="2800"/>
              </a:lnSpc>
              <a:spcBef>
                <a:spcPts val="0"/>
              </a:spcBef>
              <a:buSzPts val="1600"/>
            </a:pPr>
            <a:r>
              <a:rPr lang="en-US" sz="1400" dirty="0">
                <a:solidFill>
                  <a:srgbClr val="6F655D"/>
                </a:solidFill>
                <a:latin typeface="Public Sans" pitchFamily="34" charset="0"/>
                <a:sym typeface="Times New Roman"/>
              </a:rPr>
              <a:t>Addresses business pain points, reduces losses, and enhances customer satisfaction through evidence-based decisions.</a:t>
            </a:r>
          </a:p>
          <a:p>
            <a:pPr marL="457200" indent="-406400" algn="ctr">
              <a:lnSpc>
                <a:spcPct val="90000"/>
              </a:lnSpc>
              <a:spcBef>
                <a:spcPts val="1200"/>
              </a:spcBef>
              <a:buClr>
                <a:schemeClr val="dk1"/>
              </a:buClr>
              <a:buSzPts val="4364"/>
              <a:buFont typeface="Arial" pitchFamily="34" charset="0"/>
              <a:buNone/>
            </a:pP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F41F5-6A97-2AF3-CBDA-6176A098A18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11365F7-BB4F-041E-4493-7B1C93F721DA}"/>
              </a:ext>
            </a:extLst>
          </p:cNvPr>
          <p:cNvSpPr/>
          <p:nvPr/>
        </p:nvSpPr>
        <p:spPr>
          <a:xfrm>
            <a:off x="718542" y="822484"/>
            <a:ext cx="7706916" cy="1283018"/>
          </a:xfrm>
          <a:prstGeom prst="rect">
            <a:avLst/>
          </a:prstGeom>
          <a:noFill/>
          <a:ln/>
        </p:spPr>
        <p:txBody>
          <a:bodyPr wrap="square" lIns="0" tIns="0" rIns="0" bIns="0" rtlCol="0" anchor="t"/>
          <a:lstStyle/>
          <a:p>
            <a:pPr marL="0" indent="0" algn="l">
              <a:lnSpc>
                <a:spcPts val="505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Original Dataset</a:t>
            </a:r>
            <a:endParaRPr lang="en-US" sz="4000" dirty="0"/>
          </a:p>
        </p:txBody>
      </p:sp>
      <p:pic>
        <p:nvPicPr>
          <p:cNvPr id="20" name="Image 0" descr="preencoded.png">
            <a:extLst>
              <a:ext uri="{FF2B5EF4-FFF2-40B4-BE49-F238E27FC236}">
                <a16:creationId xmlns:a16="http://schemas.microsoft.com/office/drawing/2014/main" id="{6BE6F29C-C18F-10E1-174E-581724C25A83}"/>
              </a:ext>
            </a:extLst>
          </p:cNvPr>
          <p:cNvPicPr>
            <a:picLocks noChangeAspect="1"/>
          </p:cNvPicPr>
          <p:nvPr/>
        </p:nvPicPr>
        <p:blipFill>
          <a:blip r:embed="rId3"/>
          <a:stretch>
            <a:fillRect/>
          </a:stretch>
        </p:blipFill>
        <p:spPr>
          <a:xfrm>
            <a:off x="8805020" y="672860"/>
            <a:ext cx="7442551" cy="7648180"/>
          </a:xfrm>
          <a:prstGeom prst="rect">
            <a:avLst/>
          </a:prstGeom>
        </p:spPr>
      </p:pic>
      <p:sp>
        <p:nvSpPr>
          <p:cNvPr id="21" name="Google Shape;101;p13">
            <a:extLst>
              <a:ext uri="{FF2B5EF4-FFF2-40B4-BE49-F238E27FC236}">
                <a16:creationId xmlns:a16="http://schemas.microsoft.com/office/drawing/2014/main" id="{B34A5082-65DF-5BFE-629D-38422AFF6BBE}"/>
              </a:ext>
            </a:extLst>
          </p:cNvPr>
          <p:cNvSpPr txBox="1">
            <a:spLocks/>
          </p:cNvSpPr>
          <p:nvPr/>
        </p:nvSpPr>
        <p:spPr>
          <a:xfrm>
            <a:off x="288673" y="2346385"/>
            <a:ext cx="8326566" cy="4850565"/>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5000"/>
              </a:lnSpc>
              <a:spcBef>
                <a:spcPts val="1200"/>
              </a:spcBef>
              <a:buClr>
                <a:schemeClr val="dk1"/>
              </a:buClr>
              <a:buSzPts val="1100"/>
              <a:buNone/>
            </a:pPr>
            <a:r>
              <a:rPr lang="en-US" sz="1800" b="1" dirty="0">
                <a:solidFill>
                  <a:srgbClr val="6F655D"/>
                </a:solidFill>
                <a:latin typeface="Public Sans" pitchFamily="34" charset="0"/>
                <a:sym typeface="Times New Roman"/>
              </a:rPr>
              <a:t>Source: Raw CSV dataset</a:t>
            </a:r>
          </a:p>
          <a:p>
            <a:pPr>
              <a:lnSpc>
                <a:spcPct val="115000"/>
              </a:lnSpc>
              <a:spcBef>
                <a:spcPts val="1200"/>
              </a:spcBef>
              <a:buClr>
                <a:schemeClr val="dk1"/>
              </a:buClr>
              <a:buSzPts val="1100"/>
            </a:pPr>
            <a:endParaRPr lang="en-US" sz="1800" b="1" dirty="0">
              <a:solidFill>
                <a:srgbClr val="6F655D"/>
              </a:solidFill>
              <a:latin typeface="Public Sans" pitchFamily="34" charset="0"/>
              <a:sym typeface="Times New Roman"/>
            </a:endParaRPr>
          </a:p>
          <a:p>
            <a:pPr>
              <a:lnSpc>
                <a:spcPct val="115000"/>
              </a:lnSpc>
              <a:spcBef>
                <a:spcPts val="1200"/>
              </a:spcBef>
              <a:buClr>
                <a:schemeClr val="dk1"/>
              </a:buClr>
              <a:buSzPts val="1100"/>
            </a:pPr>
            <a:r>
              <a:rPr lang="en-US" sz="1800" b="1" dirty="0">
                <a:solidFill>
                  <a:srgbClr val="6F655D"/>
                </a:solidFill>
                <a:latin typeface="Public Sans" pitchFamily="34" charset="0"/>
                <a:sym typeface="Times New Roman"/>
              </a:rPr>
              <a:t>Transaction ID</a:t>
            </a:r>
          </a:p>
          <a:p>
            <a:pPr>
              <a:lnSpc>
                <a:spcPct val="115000"/>
              </a:lnSpc>
              <a:spcBef>
                <a:spcPts val="1200"/>
              </a:spcBef>
              <a:buClr>
                <a:schemeClr val="dk1"/>
              </a:buClr>
              <a:buSzPts val="1100"/>
            </a:pPr>
            <a:r>
              <a:rPr lang="en-US" sz="1800" b="1" dirty="0">
                <a:solidFill>
                  <a:srgbClr val="6F655D"/>
                </a:solidFill>
                <a:latin typeface="Public Sans" pitchFamily="34" charset="0"/>
                <a:sym typeface="Times New Roman"/>
              </a:rPr>
              <a:t>Price</a:t>
            </a:r>
          </a:p>
          <a:p>
            <a:pPr>
              <a:lnSpc>
                <a:spcPct val="115000"/>
              </a:lnSpc>
              <a:spcBef>
                <a:spcPts val="1200"/>
              </a:spcBef>
              <a:buClr>
                <a:schemeClr val="dk1"/>
              </a:buClr>
              <a:buSzPts val="1100"/>
            </a:pPr>
            <a:r>
              <a:rPr lang="en-US" sz="1800" b="1" dirty="0">
                <a:solidFill>
                  <a:srgbClr val="6F655D"/>
                </a:solidFill>
                <a:latin typeface="Public Sans" pitchFamily="34" charset="0"/>
                <a:sym typeface="Times New Roman"/>
              </a:rPr>
              <a:t>Dates: </a:t>
            </a:r>
            <a:r>
              <a:rPr lang="en-US" sz="1800" dirty="0">
                <a:solidFill>
                  <a:srgbClr val="6F655D"/>
                </a:solidFill>
                <a:latin typeface="Public Sans" pitchFamily="34" charset="0"/>
                <a:sym typeface="Times New Roman"/>
              </a:rPr>
              <a:t>Date of Purchase, Date of Journey as date</a:t>
            </a:r>
          </a:p>
          <a:p>
            <a:pPr>
              <a:lnSpc>
                <a:spcPct val="115000"/>
              </a:lnSpc>
              <a:spcBef>
                <a:spcPts val="1200"/>
              </a:spcBef>
              <a:buClr>
                <a:schemeClr val="dk1"/>
              </a:buClr>
              <a:buSzPts val="1100"/>
            </a:pPr>
            <a:r>
              <a:rPr lang="en-US" sz="1800" b="1" dirty="0">
                <a:solidFill>
                  <a:srgbClr val="6F655D"/>
                </a:solidFill>
                <a:latin typeface="Public Sans" pitchFamily="34" charset="0"/>
                <a:sym typeface="Times New Roman"/>
              </a:rPr>
              <a:t>Times: </a:t>
            </a:r>
            <a:r>
              <a:rPr lang="en-US" sz="1800" dirty="0">
                <a:solidFill>
                  <a:srgbClr val="6F655D"/>
                </a:solidFill>
                <a:latin typeface="Public Sans" pitchFamily="34" charset="0"/>
                <a:sym typeface="Times New Roman"/>
              </a:rPr>
              <a:t>Time of Purchase, Departure Time, Arrival Time, Actual Arrival Time as time</a:t>
            </a:r>
          </a:p>
          <a:p>
            <a:pPr>
              <a:lnSpc>
                <a:spcPct val="115000"/>
              </a:lnSpc>
              <a:spcBef>
                <a:spcPts val="1200"/>
              </a:spcBef>
              <a:buClr>
                <a:schemeClr val="dk1"/>
              </a:buClr>
              <a:buSzPts val="1100"/>
            </a:pPr>
            <a:r>
              <a:rPr lang="en-US" sz="1800" b="1" dirty="0">
                <a:solidFill>
                  <a:srgbClr val="6F655D"/>
                </a:solidFill>
                <a:latin typeface="Public Sans" pitchFamily="34" charset="0"/>
                <a:sym typeface="Times New Roman"/>
              </a:rPr>
              <a:t>Categorical: </a:t>
            </a:r>
            <a:r>
              <a:rPr lang="en-US" sz="1800" dirty="0">
                <a:solidFill>
                  <a:srgbClr val="6F655D"/>
                </a:solidFill>
                <a:latin typeface="Public Sans" pitchFamily="34" charset="0"/>
                <a:sym typeface="Times New Roman"/>
              </a:rPr>
              <a:t>Purchase Type, Payment Method, Railcard, Ticket Class, Ticket Type, Departure Station, Arrival Destination, Journey Status, Reason for Delay, Refund Request</a:t>
            </a:r>
            <a:endParaRPr lang="en-US" sz="1600" dirty="0"/>
          </a:p>
        </p:txBody>
      </p:sp>
    </p:spTree>
    <p:extLst>
      <p:ext uri="{BB962C8B-B14F-4D97-AF65-F5344CB8AC3E}">
        <p14:creationId xmlns:p14="http://schemas.microsoft.com/office/powerpoint/2010/main" val="67642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F41F5-6A97-2AF3-CBDA-6176A098A18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11365F7-BB4F-041E-4493-7B1C93F721DA}"/>
              </a:ext>
            </a:extLst>
          </p:cNvPr>
          <p:cNvSpPr/>
          <p:nvPr/>
        </p:nvSpPr>
        <p:spPr>
          <a:xfrm>
            <a:off x="718542" y="822484"/>
            <a:ext cx="7706916" cy="1283018"/>
          </a:xfrm>
          <a:prstGeom prst="rect">
            <a:avLst/>
          </a:prstGeom>
          <a:noFill/>
          <a:ln/>
        </p:spPr>
        <p:txBody>
          <a:bodyPr wrap="square" lIns="0" tIns="0" rIns="0" bIns="0" rtlCol="0" anchor="t"/>
          <a:lstStyle/>
          <a:p>
            <a:pPr marL="0" indent="0" algn="l">
              <a:lnSpc>
                <a:spcPts val="505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Project Process</a:t>
            </a:r>
            <a:endParaRPr lang="en-US" sz="4000" dirty="0"/>
          </a:p>
        </p:txBody>
      </p:sp>
      <p:pic>
        <p:nvPicPr>
          <p:cNvPr id="20" name="Image 0" descr="preencoded.png">
            <a:extLst>
              <a:ext uri="{FF2B5EF4-FFF2-40B4-BE49-F238E27FC236}">
                <a16:creationId xmlns:a16="http://schemas.microsoft.com/office/drawing/2014/main" id="{6BE6F29C-C18F-10E1-174E-581724C25A83}"/>
              </a:ext>
            </a:extLst>
          </p:cNvPr>
          <p:cNvPicPr>
            <a:picLocks noChangeAspect="1"/>
          </p:cNvPicPr>
          <p:nvPr/>
        </p:nvPicPr>
        <p:blipFill>
          <a:blip r:embed="rId3"/>
          <a:stretch>
            <a:fillRect/>
          </a:stretch>
        </p:blipFill>
        <p:spPr>
          <a:xfrm>
            <a:off x="8805020" y="672860"/>
            <a:ext cx="7442551" cy="7648180"/>
          </a:xfrm>
          <a:prstGeom prst="rect">
            <a:avLst/>
          </a:prstGeom>
        </p:spPr>
      </p:pic>
      <p:sp>
        <p:nvSpPr>
          <p:cNvPr id="21" name="Google Shape;101;p13">
            <a:extLst>
              <a:ext uri="{FF2B5EF4-FFF2-40B4-BE49-F238E27FC236}">
                <a16:creationId xmlns:a16="http://schemas.microsoft.com/office/drawing/2014/main" id="{B34A5082-65DF-5BFE-629D-38422AFF6BBE}"/>
              </a:ext>
            </a:extLst>
          </p:cNvPr>
          <p:cNvSpPr txBox="1">
            <a:spLocks/>
          </p:cNvSpPr>
          <p:nvPr/>
        </p:nvSpPr>
        <p:spPr>
          <a:xfrm>
            <a:off x="288673" y="2346385"/>
            <a:ext cx="8326566" cy="4850565"/>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spcBef>
                <a:spcPts val="1200"/>
              </a:spcBef>
              <a:buClr>
                <a:schemeClr val="dk1"/>
              </a:buClr>
              <a:buSzPts val="1100"/>
              <a:buFont typeface="+mj-lt"/>
              <a:buAutoNum type="arabicPeriod"/>
            </a:pPr>
            <a:r>
              <a:rPr lang="en-US" sz="1800" dirty="0">
                <a:solidFill>
                  <a:srgbClr val="6F655D"/>
                </a:solidFill>
                <a:latin typeface="Public Sans" pitchFamily="34" charset="0"/>
                <a:sym typeface="Times New Roman"/>
              </a:rPr>
              <a:t>Cleaning</a:t>
            </a:r>
          </a:p>
          <a:p>
            <a:pPr>
              <a:lnSpc>
                <a:spcPct val="115000"/>
              </a:lnSpc>
              <a:spcBef>
                <a:spcPts val="1200"/>
              </a:spcBef>
              <a:buClr>
                <a:schemeClr val="dk1"/>
              </a:buClr>
              <a:buSzPts val="1100"/>
              <a:buFont typeface="+mj-lt"/>
              <a:buAutoNum type="arabicPeriod"/>
            </a:pPr>
            <a:r>
              <a:rPr lang="en-US" sz="1800" dirty="0">
                <a:solidFill>
                  <a:srgbClr val="6F655D"/>
                </a:solidFill>
                <a:latin typeface="Public Sans" pitchFamily="34" charset="0"/>
                <a:sym typeface="Times New Roman"/>
              </a:rPr>
              <a:t>Modeling</a:t>
            </a:r>
          </a:p>
          <a:p>
            <a:pPr>
              <a:lnSpc>
                <a:spcPct val="115000"/>
              </a:lnSpc>
              <a:spcBef>
                <a:spcPts val="1200"/>
              </a:spcBef>
              <a:buClr>
                <a:schemeClr val="dk1"/>
              </a:buClr>
              <a:buSzPts val="1100"/>
              <a:buFont typeface="+mj-lt"/>
              <a:buAutoNum type="arabicPeriod"/>
            </a:pPr>
            <a:r>
              <a:rPr lang="en-US" sz="1800" dirty="0">
                <a:solidFill>
                  <a:srgbClr val="6F655D"/>
                </a:solidFill>
                <a:latin typeface="Public Sans" pitchFamily="34" charset="0"/>
                <a:sym typeface="Times New Roman"/>
              </a:rPr>
              <a:t>Dax</a:t>
            </a:r>
          </a:p>
          <a:p>
            <a:pPr>
              <a:lnSpc>
                <a:spcPct val="115000"/>
              </a:lnSpc>
              <a:spcBef>
                <a:spcPts val="1200"/>
              </a:spcBef>
              <a:buClr>
                <a:schemeClr val="dk1"/>
              </a:buClr>
              <a:buSzPts val="1100"/>
              <a:buFont typeface="+mj-lt"/>
              <a:buAutoNum type="arabicPeriod"/>
            </a:pPr>
            <a:r>
              <a:rPr lang="en-US" sz="1800" dirty="0">
                <a:solidFill>
                  <a:srgbClr val="6F655D"/>
                </a:solidFill>
                <a:latin typeface="Public Sans" pitchFamily="34" charset="0"/>
                <a:sym typeface="Times New Roman"/>
              </a:rPr>
              <a:t>Sample Visual</a:t>
            </a:r>
          </a:p>
          <a:p>
            <a:pPr>
              <a:lnSpc>
                <a:spcPct val="115000"/>
              </a:lnSpc>
              <a:spcBef>
                <a:spcPts val="1200"/>
              </a:spcBef>
              <a:buClr>
                <a:schemeClr val="dk1"/>
              </a:buClr>
              <a:buSzPts val="1100"/>
              <a:buFont typeface="+mj-lt"/>
              <a:buAutoNum type="arabicPeriod"/>
            </a:pPr>
            <a:r>
              <a:rPr lang="en-US" sz="1800" dirty="0">
                <a:solidFill>
                  <a:srgbClr val="6F655D"/>
                </a:solidFill>
                <a:latin typeface="Public Sans" pitchFamily="34" charset="0"/>
                <a:sym typeface="Times New Roman"/>
              </a:rPr>
              <a:t>Report</a:t>
            </a:r>
          </a:p>
          <a:p>
            <a:pPr>
              <a:lnSpc>
                <a:spcPct val="115000"/>
              </a:lnSpc>
              <a:spcBef>
                <a:spcPts val="1200"/>
              </a:spcBef>
              <a:buClr>
                <a:schemeClr val="dk1"/>
              </a:buClr>
              <a:buSzPts val="1100"/>
              <a:buFont typeface="+mj-lt"/>
              <a:buAutoNum type="arabicPeriod"/>
            </a:pPr>
            <a:r>
              <a:rPr lang="en-US" sz="1800" dirty="0">
                <a:solidFill>
                  <a:srgbClr val="6F655D"/>
                </a:solidFill>
                <a:latin typeface="Public Sans" pitchFamily="34" charset="0"/>
                <a:sym typeface="Times New Roman"/>
              </a:rPr>
              <a:t>Dashboard</a:t>
            </a:r>
          </a:p>
        </p:txBody>
      </p:sp>
    </p:spTree>
    <p:extLst>
      <p:ext uri="{BB962C8B-B14F-4D97-AF65-F5344CB8AC3E}">
        <p14:creationId xmlns:p14="http://schemas.microsoft.com/office/powerpoint/2010/main" val="230275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50142-5B96-B83C-98A9-49551D11493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F73DC8A-E0D8-F0CD-E0FB-923F94BA6DC9}"/>
              </a:ext>
            </a:extLst>
          </p:cNvPr>
          <p:cNvSpPr/>
          <p:nvPr/>
        </p:nvSpPr>
        <p:spPr>
          <a:xfrm>
            <a:off x="288673" y="264592"/>
            <a:ext cx="7706916" cy="816535"/>
          </a:xfrm>
          <a:prstGeom prst="rect">
            <a:avLst/>
          </a:prstGeom>
          <a:noFill/>
          <a:ln/>
        </p:spPr>
        <p:txBody>
          <a:bodyPr wrap="square" lIns="0" tIns="0" rIns="0" bIns="0" rtlCol="0" anchor="t"/>
          <a:lstStyle/>
          <a:p>
            <a:pPr marL="0" indent="0" algn="l">
              <a:lnSpc>
                <a:spcPts val="505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Dashboard Skeleton</a:t>
            </a:r>
            <a:endParaRPr lang="en-US" sz="4000" dirty="0"/>
          </a:p>
        </p:txBody>
      </p:sp>
      <p:pic>
        <p:nvPicPr>
          <p:cNvPr id="20" name="Image 0" descr="preencoded.png">
            <a:extLst>
              <a:ext uri="{FF2B5EF4-FFF2-40B4-BE49-F238E27FC236}">
                <a16:creationId xmlns:a16="http://schemas.microsoft.com/office/drawing/2014/main" id="{16CB2F9C-1CAC-8173-4243-BF7FE46E97C1}"/>
              </a:ext>
            </a:extLst>
          </p:cNvPr>
          <p:cNvPicPr>
            <a:picLocks noChangeAspect="1"/>
          </p:cNvPicPr>
          <p:nvPr/>
        </p:nvPicPr>
        <p:blipFill>
          <a:blip r:embed="rId3"/>
          <a:stretch>
            <a:fillRect/>
          </a:stretch>
        </p:blipFill>
        <p:spPr>
          <a:xfrm>
            <a:off x="8805020" y="672860"/>
            <a:ext cx="7442551" cy="7648180"/>
          </a:xfrm>
          <a:prstGeom prst="rect">
            <a:avLst/>
          </a:prstGeom>
        </p:spPr>
      </p:pic>
      <p:sp>
        <p:nvSpPr>
          <p:cNvPr id="21" name="Google Shape;101;p13">
            <a:extLst>
              <a:ext uri="{FF2B5EF4-FFF2-40B4-BE49-F238E27FC236}">
                <a16:creationId xmlns:a16="http://schemas.microsoft.com/office/drawing/2014/main" id="{C1BCBC1F-87D4-C8CF-28DA-22B9CE2E6670}"/>
              </a:ext>
            </a:extLst>
          </p:cNvPr>
          <p:cNvSpPr txBox="1">
            <a:spLocks/>
          </p:cNvSpPr>
          <p:nvPr/>
        </p:nvSpPr>
        <p:spPr>
          <a:xfrm>
            <a:off x="288673" y="914400"/>
            <a:ext cx="8326566" cy="7050608"/>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spcBef>
                <a:spcPts val="1200"/>
              </a:spcBef>
              <a:buClr>
                <a:schemeClr val="dk1"/>
              </a:buClr>
              <a:buSzPts val="1100"/>
            </a:pPr>
            <a:r>
              <a:rPr lang="en-US" sz="1800" b="1" dirty="0">
                <a:solidFill>
                  <a:srgbClr val="6F655D"/>
                </a:solidFill>
                <a:latin typeface="Public Sans" pitchFamily="34" charset="0"/>
                <a:sym typeface="Times New Roman"/>
              </a:rPr>
              <a:t>Landing Page</a:t>
            </a:r>
          </a:p>
          <a:p>
            <a:pPr>
              <a:lnSpc>
                <a:spcPct val="115000"/>
              </a:lnSpc>
              <a:spcBef>
                <a:spcPts val="1200"/>
              </a:spcBef>
              <a:buClr>
                <a:schemeClr val="dk1"/>
              </a:buClr>
              <a:buSzPts val="1100"/>
            </a:pPr>
            <a:r>
              <a:rPr lang="en-US" sz="1800" b="1" dirty="0">
                <a:solidFill>
                  <a:srgbClr val="6F655D"/>
                </a:solidFill>
                <a:latin typeface="Public Sans" pitchFamily="34" charset="0"/>
                <a:sym typeface="Times New Roman"/>
              </a:rPr>
              <a:t>Ticket Analysis</a:t>
            </a:r>
          </a:p>
          <a:p>
            <a:pPr lvl="1">
              <a:spcBef>
                <a:spcPts val="1200"/>
              </a:spcBef>
              <a:buClr>
                <a:schemeClr val="dk1"/>
              </a:buClr>
              <a:buSzPts val="1100"/>
            </a:pPr>
            <a:r>
              <a:rPr lang="en-US" sz="1100" dirty="0">
                <a:solidFill>
                  <a:srgbClr val="6F655D"/>
                </a:solidFill>
                <a:latin typeface="Public Sans" pitchFamily="34" charset="0"/>
                <a:sym typeface="Times New Roman"/>
              </a:rPr>
              <a:t>What is the distribution of ticket types sold (e.g., Anytime, Off-Peak)?</a:t>
            </a:r>
          </a:p>
          <a:p>
            <a:pPr lvl="1">
              <a:spcBef>
                <a:spcPts val="1200"/>
              </a:spcBef>
              <a:buClr>
                <a:schemeClr val="dk1"/>
              </a:buClr>
              <a:buSzPts val="1100"/>
            </a:pPr>
            <a:r>
              <a:rPr lang="en-US" sz="1100" dirty="0">
                <a:solidFill>
                  <a:srgbClr val="6F655D"/>
                </a:solidFill>
                <a:latin typeface="Public Sans" pitchFamily="34" charset="0"/>
                <a:sym typeface="Times New Roman"/>
              </a:rPr>
              <a:t>Which ticket class generate the highest revenue?</a:t>
            </a:r>
          </a:p>
          <a:p>
            <a:pPr lvl="1">
              <a:spcBef>
                <a:spcPts val="1200"/>
              </a:spcBef>
              <a:buClr>
                <a:schemeClr val="dk1"/>
              </a:buClr>
              <a:buSzPts val="1100"/>
            </a:pPr>
            <a:r>
              <a:rPr lang="en-US" sz="1100" dirty="0">
                <a:solidFill>
                  <a:srgbClr val="6F655D"/>
                </a:solidFill>
                <a:latin typeface="Public Sans" pitchFamily="34" charset="0"/>
                <a:sym typeface="Times New Roman"/>
              </a:rPr>
              <a:t>What is the average ticket price per route or station?</a:t>
            </a:r>
          </a:p>
          <a:p>
            <a:pPr lvl="1">
              <a:spcBef>
                <a:spcPts val="1200"/>
              </a:spcBef>
              <a:buClr>
                <a:schemeClr val="dk1"/>
              </a:buClr>
              <a:buSzPts val="1100"/>
            </a:pPr>
            <a:r>
              <a:rPr lang="en-US" sz="1100" dirty="0">
                <a:solidFill>
                  <a:srgbClr val="6F655D"/>
                </a:solidFill>
                <a:latin typeface="Public Sans" pitchFamily="34" charset="0"/>
                <a:sym typeface="Times New Roman"/>
              </a:rPr>
              <a:t>How do ticket sales vary by time (day/week/month)?</a:t>
            </a:r>
          </a:p>
          <a:p>
            <a:pPr lvl="1">
              <a:spcBef>
                <a:spcPts val="1200"/>
              </a:spcBef>
              <a:buClr>
                <a:schemeClr val="dk1"/>
              </a:buClr>
              <a:buSzPts val="1100"/>
            </a:pPr>
            <a:r>
              <a:rPr lang="en-US" sz="1100" dirty="0">
                <a:solidFill>
                  <a:srgbClr val="6F655D"/>
                </a:solidFill>
                <a:latin typeface="Public Sans" pitchFamily="34" charset="0"/>
                <a:sym typeface="Times New Roman"/>
              </a:rPr>
              <a:t>What is the refund rate and its reasons?</a:t>
            </a:r>
          </a:p>
          <a:p>
            <a:pPr>
              <a:lnSpc>
                <a:spcPct val="115000"/>
              </a:lnSpc>
              <a:spcBef>
                <a:spcPts val="1200"/>
              </a:spcBef>
              <a:buClr>
                <a:schemeClr val="dk1"/>
              </a:buClr>
              <a:buSzPts val="1100"/>
            </a:pPr>
            <a:r>
              <a:rPr lang="en-US" sz="1800" b="1" dirty="0">
                <a:solidFill>
                  <a:srgbClr val="6F655D"/>
                </a:solidFill>
                <a:latin typeface="Public Sans" pitchFamily="34" charset="0"/>
                <a:sym typeface="Times New Roman"/>
              </a:rPr>
              <a:t>Passenger Analysis</a:t>
            </a:r>
          </a:p>
          <a:p>
            <a:pPr lvl="1">
              <a:lnSpc>
                <a:spcPct val="115000"/>
              </a:lnSpc>
              <a:spcBef>
                <a:spcPts val="1200"/>
              </a:spcBef>
              <a:buClr>
                <a:schemeClr val="dk1"/>
              </a:buClr>
              <a:buSzPts val="1100"/>
            </a:pPr>
            <a:r>
              <a:rPr lang="en-US" sz="1100" dirty="0">
                <a:solidFill>
                  <a:srgbClr val="6F655D"/>
                </a:solidFill>
                <a:latin typeface="Public Sans" pitchFamily="34" charset="0"/>
                <a:sym typeface="Times New Roman"/>
              </a:rPr>
              <a:t>What are the demographics of passengers (age group, </a:t>
            </a:r>
            <a:r>
              <a:rPr lang="en-US" sz="1100" dirty="0" err="1">
                <a:solidFill>
                  <a:srgbClr val="6F655D"/>
                </a:solidFill>
                <a:latin typeface="Public Sans" pitchFamily="34" charset="0"/>
                <a:sym typeface="Times New Roman"/>
              </a:rPr>
              <a:t>railcard</a:t>
            </a:r>
            <a:r>
              <a:rPr lang="en-US" sz="1100" dirty="0">
                <a:solidFill>
                  <a:srgbClr val="6F655D"/>
                </a:solidFill>
                <a:latin typeface="Public Sans" pitchFamily="34" charset="0"/>
                <a:sym typeface="Times New Roman"/>
              </a:rPr>
              <a:t> usage)?</a:t>
            </a:r>
          </a:p>
          <a:p>
            <a:pPr lvl="1">
              <a:lnSpc>
                <a:spcPct val="115000"/>
              </a:lnSpc>
              <a:spcBef>
                <a:spcPts val="1200"/>
              </a:spcBef>
              <a:buClr>
                <a:schemeClr val="dk1"/>
              </a:buClr>
              <a:buSzPts val="1100"/>
            </a:pPr>
            <a:r>
              <a:rPr lang="en-US" sz="1100" dirty="0">
                <a:solidFill>
                  <a:srgbClr val="6F655D"/>
                </a:solidFill>
                <a:latin typeface="Public Sans" pitchFamily="34" charset="0"/>
                <a:sym typeface="Times New Roman"/>
              </a:rPr>
              <a:t>How many passengers travel with railyards vs. without?</a:t>
            </a:r>
          </a:p>
          <a:p>
            <a:pPr lvl="1">
              <a:lnSpc>
                <a:spcPct val="115000"/>
              </a:lnSpc>
              <a:spcBef>
                <a:spcPts val="1200"/>
              </a:spcBef>
              <a:buClr>
                <a:schemeClr val="dk1"/>
              </a:buClr>
              <a:buSzPts val="1100"/>
            </a:pPr>
            <a:r>
              <a:rPr lang="en-US" sz="1100" dirty="0">
                <a:solidFill>
                  <a:srgbClr val="6F655D"/>
                </a:solidFill>
                <a:latin typeface="Public Sans" pitchFamily="34" charset="0"/>
                <a:sym typeface="Times New Roman"/>
              </a:rPr>
              <a:t>What are the most common journey patterns by passenger type?</a:t>
            </a:r>
          </a:p>
          <a:p>
            <a:pPr lvl="1">
              <a:lnSpc>
                <a:spcPct val="115000"/>
              </a:lnSpc>
              <a:spcBef>
                <a:spcPts val="1200"/>
              </a:spcBef>
              <a:buClr>
                <a:schemeClr val="dk1"/>
              </a:buClr>
              <a:buSzPts val="1100"/>
            </a:pPr>
            <a:r>
              <a:rPr lang="en-US" sz="1100" dirty="0">
                <a:solidFill>
                  <a:srgbClr val="6F655D"/>
                </a:solidFill>
                <a:latin typeface="Public Sans" pitchFamily="34" charset="0"/>
                <a:sym typeface="Times New Roman"/>
              </a:rPr>
              <a:t>How does passenger volume change over time?</a:t>
            </a:r>
          </a:p>
          <a:p>
            <a:pPr lvl="1">
              <a:lnSpc>
                <a:spcPct val="115000"/>
              </a:lnSpc>
              <a:spcBef>
                <a:spcPts val="1200"/>
              </a:spcBef>
              <a:buClr>
                <a:schemeClr val="dk1"/>
              </a:buClr>
              <a:buSzPts val="1100"/>
            </a:pPr>
            <a:r>
              <a:rPr lang="en-US" sz="1100" dirty="0">
                <a:solidFill>
                  <a:srgbClr val="6F655D"/>
                </a:solidFill>
                <a:latin typeface="Public Sans" pitchFamily="34" charset="0"/>
                <a:sym typeface="Times New Roman"/>
              </a:rPr>
              <a:t>Which customer segments are growing or declining?</a:t>
            </a:r>
          </a:p>
          <a:p>
            <a:pPr>
              <a:lnSpc>
                <a:spcPct val="115000"/>
              </a:lnSpc>
              <a:spcBef>
                <a:spcPts val="1200"/>
              </a:spcBef>
              <a:buClr>
                <a:schemeClr val="dk1"/>
              </a:buClr>
              <a:buSzPts val="1100"/>
            </a:pPr>
            <a:r>
              <a:rPr lang="en-US" sz="1800" b="1" dirty="0">
                <a:solidFill>
                  <a:srgbClr val="6F655D"/>
                </a:solidFill>
                <a:latin typeface="Public Sans" pitchFamily="34" charset="0"/>
                <a:sym typeface="Times New Roman"/>
              </a:rPr>
              <a:t>Station Analysis</a:t>
            </a:r>
          </a:p>
          <a:p>
            <a:pPr lvl="1">
              <a:lnSpc>
                <a:spcPct val="115000"/>
              </a:lnSpc>
              <a:spcBef>
                <a:spcPts val="1200"/>
              </a:spcBef>
              <a:buClr>
                <a:schemeClr val="dk1"/>
              </a:buClr>
              <a:buSzPts val="1100"/>
            </a:pPr>
            <a:r>
              <a:rPr lang="en-US" sz="1100" dirty="0">
                <a:solidFill>
                  <a:srgbClr val="6F655D"/>
                </a:solidFill>
                <a:latin typeface="Public Sans" pitchFamily="34" charset="0"/>
              </a:rPr>
              <a:t>Which stations have the highest passenger traffic?</a:t>
            </a:r>
          </a:p>
          <a:p>
            <a:pPr lvl="1">
              <a:lnSpc>
                <a:spcPct val="115000"/>
              </a:lnSpc>
              <a:spcBef>
                <a:spcPts val="1200"/>
              </a:spcBef>
              <a:buClr>
                <a:schemeClr val="dk1"/>
              </a:buClr>
              <a:buSzPts val="1100"/>
            </a:pPr>
            <a:r>
              <a:rPr lang="en-US" sz="1100" dirty="0">
                <a:solidFill>
                  <a:srgbClr val="6F655D"/>
                </a:solidFill>
                <a:latin typeface="Public Sans" pitchFamily="34" charset="0"/>
              </a:rPr>
              <a:t>What is the average delay per station?</a:t>
            </a:r>
          </a:p>
          <a:p>
            <a:pPr lvl="1">
              <a:lnSpc>
                <a:spcPct val="115000"/>
              </a:lnSpc>
              <a:spcBef>
                <a:spcPts val="1200"/>
              </a:spcBef>
              <a:buClr>
                <a:schemeClr val="dk1"/>
              </a:buClr>
              <a:buSzPts val="1100"/>
            </a:pPr>
            <a:r>
              <a:rPr lang="en-US" sz="1100" dirty="0">
                <a:solidFill>
                  <a:srgbClr val="6F655D"/>
                </a:solidFill>
                <a:latin typeface="Public Sans" pitchFamily="34" charset="0"/>
              </a:rPr>
              <a:t>Which stations have the most complaints?</a:t>
            </a:r>
          </a:p>
          <a:p>
            <a:pPr lvl="1">
              <a:lnSpc>
                <a:spcPct val="115000"/>
              </a:lnSpc>
              <a:spcBef>
                <a:spcPts val="1200"/>
              </a:spcBef>
              <a:buClr>
                <a:schemeClr val="dk1"/>
              </a:buClr>
              <a:buSzPts val="1100"/>
            </a:pPr>
            <a:r>
              <a:rPr lang="en-US" sz="1100" dirty="0">
                <a:solidFill>
                  <a:srgbClr val="6F655D"/>
                </a:solidFill>
                <a:latin typeface="Public Sans" pitchFamily="34" charset="0"/>
              </a:rPr>
              <a:t>What is the revenue generated per station?</a:t>
            </a:r>
          </a:p>
          <a:p>
            <a:pPr lvl="1">
              <a:lnSpc>
                <a:spcPct val="115000"/>
              </a:lnSpc>
              <a:spcBef>
                <a:spcPts val="1200"/>
              </a:spcBef>
              <a:buClr>
                <a:schemeClr val="dk1"/>
              </a:buClr>
              <a:buSzPts val="1100"/>
            </a:pPr>
            <a:r>
              <a:rPr lang="en-US" sz="1100" dirty="0">
                <a:solidFill>
                  <a:srgbClr val="6F655D"/>
                </a:solidFill>
                <a:latin typeface="Public Sans" pitchFamily="34" charset="0"/>
              </a:rPr>
              <a:t>Are there seasonal or time-based patterns in station usage?</a:t>
            </a:r>
          </a:p>
          <a:p>
            <a:pPr>
              <a:lnSpc>
                <a:spcPct val="115000"/>
              </a:lnSpc>
              <a:spcBef>
                <a:spcPts val="1200"/>
              </a:spcBef>
              <a:buClr>
                <a:schemeClr val="dk1"/>
              </a:buClr>
              <a:buSzPts val="1100"/>
            </a:pPr>
            <a:endParaRPr lang="en-US" sz="1800" b="1" dirty="0">
              <a:solidFill>
                <a:srgbClr val="6F655D"/>
              </a:solidFill>
              <a:latin typeface="Public Sans" pitchFamily="34" charset="0"/>
              <a:sym typeface="Times New Roman"/>
            </a:endParaRPr>
          </a:p>
        </p:txBody>
      </p:sp>
    </p:spTree>
    <p:extLst>
      <p:ext uri="{BB962C8B-B14F-4D97-AF65-F5344CB8AC3E}">
        <p14:creationId xmlns:p14="http://schemas.microsoft.com/office/powerpoint/2010/main" val="29187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C043B-6894-12F9-8EDF-F5D2C119778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5FF5F7F-D6CC-5B0E-2EBF-43CDDD94B51F}"/>
              </a:ext>
            </a:extLst>
          </p:cNvPr>
          <p:cNvSpPr/>
          <p:nvPr/>
        </p:nvSpPr>
        <p:spPr>
          <a:xfrm>
            <a:off x="288673" y="264592"/>
            <a:ext cx="7706916" cy="816535"/>
          </a:xfrm>
          <a:prstGeom prst="rect">
            <a:avLst/>
          </a:prstGeom>
          <a:noFill/>
          <a:ln/>
        </p:spPr>
        <p:txBody>
          <a:bodyPr wrap="square" lIns="0" tIns="0" rIns="0" bIns="0" rtlCol="0" anchor="t"/>
          <a:lstStyle/>
          <a:p>
            <a:pPr marL="0" indent="0" algn="l">
              <a:lnSpc>
                <a:spcPts val="505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Dashboard Skeleton</a:t>
            </a:r>
            <a:endParaRPr lang="en-US" sz="4000" dirty="0"/>
          </a:p>
        </p:txBody>
      </p:sp>
      <p:pic>
        <p:nvPicPr>
          <p:cNvPr id="20" name="Image 0" descr="preencoded.png">
            <a:extLst>
              <a:ext uri="{FF2B5EF4-FFF2-40B4-BE49-F238E27FC236}">
                <a16:creationId xmlns:a16="http://schemas.microsoft.com/office/drawing/2014/main" id="{2A2A418C-FA98-E4D5-4283-6D0EF96CC273}"/>
              </a:ext>
            </a:extLst>
          </p:cNvPr>
          <p:cNvPicPr>
            <a:picLocks noChangeAspect="1"/>
          </p:cNvPicPr>
          <p:nvPr/>
        </p:nvPicPr>
        <p:blipFill>
          <a:blip r:embed="rId3"/>
          <a:stretch>
            <a:fillRect/>
          </a:stretch>
        </p:blipFill>
        <p:spPr>
          <a:xfrm>
            <a:off x="8805020" y="672860"/>
            <a:ext cx="7442551" cy="7648180"/>
          </a:xfrm>
          <a:prstGeom prst="rect">
            <a:avLst/>
          </a:prstGeom>
        </p:spPr>
      </p:pic>
      <p:sp>
        <p:nvSpPr>
          <p:cNvPr id="21" name="Google Shape;101;p13">
            <a:extLst>
              <a:ext uri="{FF2B5EF4-FFF2-40B4-BE49-F238E27FC236}">
                <a16:creationId xmlns:a16="http://schemas.microsoft.com/office/drawing/2014/main" id="{4D15FB7E-2158-038D-489E-D5B4DBD1F7B8}"/>
              </a:ext>
            </a:extLst>
          </p:cNvPr>
          <p:cNvSpPr txBox="1">
            <a:spLocks/>
          </p:cNvSpPr>
          <p:nvPr/>
        </p:nvSpPr>
        <p:spPr>
          <a:xfrm>
            <a:off x="155274" y="914400"/>
            <a:ext cx="8150139" cy="7050608"/>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spcBef>
                <a:spcPts val="1200"/>
              </a:spcBef>
              <a:buClr>
                <a:schemeClr val="dk1"/>
              </a:buClr>
              <a:buSzPts val="1100"/>
            </a:pPr>
            <a:r>
              <a:rPr lang="en-US" sz="1800" b="1" dirty="0">
                <a:solidFill>
                  <a:srgbClr val="6F655D"/>
                </a:solidFill>
                <a:latin typeface="Public Sans" pitchFamily="34" charset="0"/>
                <a:sym typeface="Times New Roman"/>
              </a:rPr>
              <a:t>Complaint &amp; Customer Satisfaction</a:t>
            </a:r>
          </a:p>
          <a:p>
            <a:pPr lvl="1">
              <a:spcBef>
                <a:spcPts val="1200"/>
              </a:spcBef>
              <a:buClr>
                <a:schemeClr val="dk1"/>
              </a:buClr>
              <a:buSzPts val="1100"/>
            </a:pPr>
            <a:r>
              <a:rPr lang="en-US" sz="1100" dirty="0">
                <a:solidFill>
                  <a:srgbClr val="6F655D"/>
                </a:solidFill>
                <a:latin typeface="Public Sans" pitchFamily="34" charset="0"/>
              </a:rPr>
              <a:t>What are the most frequent complaint categories?</a:t>
            </a:r>
          </a:p>
          <a:p>
            <a:pPr lvl="1">
              <a:spcBef>
                <a:spcPts val="1200"/>
              </a:spcBef>
              <a:buClr>
                <a:schemeClr val="dk1"/>
              </a:buClr>
              <a:buSzPts val="1100"/>
            </a:pPr>
            <a:r>
              <a:rPr lang="en-US" sz="1100" dirty="0">
                <a:solidFill>
                  <a:srgbClr val="6F655D"/>
                </a:solidFill>
                <a:latin typeface="Public Sans" pitchFamily="34" charset="0"/>
              </a:rPr>
              <a:t>Which stations or ticket types receive the most complaints?</a:t>
            </a:r>
          </a:p>
          <a:p>
            <a:pPr lvl="1">
              <a:spcBef>
                <a:spcPts val="1200"/>
              </a:spcBef>
              <a:buClr>
                <a:schemeClr val="dk1"/>
              </a:buClr>
              <a:buSzPts val="1100"/>
            </a:pPr>
            <a:r>
              <a:rPr lang="en-US" sz="1100" dirty="0">
                <a:solidFill>
                  <a:srgbClr val="6F655D"/>
                </a:solidFill>
                <a:latin typeface="Public Sans" pitchFamily="34" charset="0"/>
              </a:rPr>
              <a:t>What is the resolution rate of complaints?</a:t>
            </a:r>
          </a:p>
          <a:p>
            <a:pPr lvl="1">
              <a:spcBef>
                <a:spcPts val="1200"/>
              </a:spcBef>
              <a:buClr>
                <a:schemeClr val="dk1"/>
              </a:buClr>
              <a:buSzPts val="1100"/>
            </a:pPr>
            <a:r>
              <a:rPr lang="en-US" sz="1100" dirty="0">
                <a:solidFill>
                  <a:srgbClr val="6F655D"/>
                </a:solidFill>
                <a:latin typeface="Public Sans" pitchFamily="34" charset="0"/>
              </a:rPr>
              <a:t>How does customer satisfaction vary by journey type or station?</a:t>
            </a:r>
          </a:p>
          <a:p>
            <a:pPr lvl="1">
              <a:spcBef>
                <a:spcPts val="1200"/>
              </a:spcBef>
              <a:buClr>
                <a:schemeClr val="dk1"/>
              </a:buClr>
              <a:buSzPts val="1100"/>
            </a:pPr>
            <a:r>
              <a:rPr lang="en-US" sz="1100" dirty="0">
                <a:solidFill>
                  <a:srgbClr val="6F655D"/>
                </a:solidFill>
                <a:latin typeface="Public Sans" pitchFamily="34" charset="0"/>
              </a:rPr>
              <a:t>Are there trends in complaints over time?</a:t>
            </a:r>
            <a:endParaRPr lang="en-US" sz="1800" b="1" dirty="0">
              <a:solidFill>
                <a:srgbClr val="6F655D"/>
              </a:solidFill>
              <a:latin typeface="Public Sans" pitchFamily="34" charset="0"/>
              <a:sym typeface="Times New Roman"/>
            </a:endParaRPr>
          </a:p>
          <a:p>
            <a:pPr>
              <a:lnSpc>
                <a:spcPct val="115000"/>
              </a:lnSpc>
              <a:spcBef>
                <a:spcPts val="1200"/>
              </a:spcBef>
              <a:buClr>
                <a:schemeClr val="dk1"/>
              </a:buClr>
              <a:buSzPts val="1100"/>
            </a:pPr>
            <a:r>
              <a:rPr lang="en-US" sz="1800" b="1" dirty="0">
                <a:solidFill>
                  <a:srgbClr val="6F655D"/>
                </a:solidFill>
                <a:latin typeface="Public Sans" pitchFamily="34" charset="0"/>
                <a:sym typeface="Times New Roman"/>
              </a:rPr>
              <a:t>Financial Analysis</a:t>
            </a:r>
          </a:p>
          <a:p>
            <a:pPr lvl="1">
              <a:lnSpc>
                <a:spcPct val="115000"/>
              </a:lnSpc>
              <a:spcBef>
                <a:spcPts val="1200"/>
              </a:spcBef>
              <a:buClr>
                <a:schemeClr val="dk1"/>
              </a:buClr>
              <a:buSzPts val="1100"/>
            </a:pPr>
            <a:r>
              <a:rPr lang="en-US" sz="1100" dirty="0">
                <a:solidFill>
                  <a:srgbClr val="6F655D"/>
                </a:solidFill>
                <a:latin typeface="Public Sans" pitchFamily="34" charset="0"/>
                <a:sym typeface="Times New Roman"/>
              </a:rPr>
              <a:t>What is the total revenue and cost breakdown?</a:t>
            </a:r>
          </a:p>
          <a:p>
            <a:pPr lvl="1">
              <a:lnSpc>
                <a:spcPct val="115000"/>
              </a:lnSpc>
              <a:spcBef>
                <a:spcPts val="1200"/>
              </a:spcBef>
              <a:buClr>
                <a:schemeClr val="dk1"/>
              </a:buClr>
              <a:buSzPts val="1100"/>
            </a:pPr>
            <a:r>
              <a:rPr lang="en-US" sz="1100" dirty="0">
                <a:solidFill>
                  <a:srgbClr val="6F655D"/>
                </a:solidFill>
                <a:latin typeface="Public Sans" pitchFamily="34" charset="0"/>
                <a:sym typeface="Times New Roman"/>
              </a:rPr>
              <a:t>Which ticket types or stations are most profitable?</a:t>
            </a:r>
          </a:p>
          <a:p>
            <a:pPr lvl="1">
              <a:lnSpc>
                <a:spcPct val="115000"/>
              </a:lnSpc>
              <a:spcBef>
                <a:spcPts val="1200"/>
              </a:spcBef>
              <a:buClr>
                <a:schemeClr val="dk1"/>
              </a:buClr>
              <a:buSzPts val="1100"/>
            </a:pPr>
            <a:r>
              <a:rPr lang="en-US" sz="1100" dirty="0">
                <a:solidFill>
                  <a:srgbClr val="6F655D"/>
                </a:solidFill>
                <a:latin typeface="Public Sans" pitchFamily="34" charset="0"/>
                <a:sym typeface="Times New Roman"/>
              </a:rPr>
              <a:t>What is the refund impact on revenue?</a:t>
            </a:r>
          </a:p>
          <a:p>
            <a:pPr lvl="1">
              <a:lnSpc>
                <a:spcPct val="115000"/>
              </a:lnSpc>
              <a:spcBef>
                <a:spcPts val="1200"/>
              </a:spcBef>
              <a:buClr>
                <a:schemeClr val="dk1"/>
              </a:buClr>
              <a:buSzPts val="1100"/>
            </a:pPr>
            <a:r>
              <a:rPr lang="en-US" sz="1100" dirty="0">
                <a:solidFill>
                  <a:srgbClr val="6F655D"/>
                </a:solidFill>
                <a:latin typeface="Public Sans" pitchFamily="34" charset="0"/>
                <a:sym typeface="Times New Roman"/>
              </a:rPr>
              <a:t>How does revenue trend over time?</a:t>
            </a:r>
          </a:p>
          <a:p>
            <a:pPr lvl="1">
              <a:lnSpc>
                <a:spcPct val="115000"/>
              </a:lnSpc>
              <a:spcBef>
                <a:spcPts val="1200"/>
              </a:spcBef>
              <a:buClr>
                <a:schemeClr val="dk1"/>
              </a:buClr>
              <a:buSzPts val="1100"/>
            </a:pPr>
            <a:r>
              <a:rPr lang="en-US" sz="1100" dirty="0">
                <a:solidFill>
                  <a:srgbClr val="6F655D"/>
                </a:solidFill>
                <a:latin typeface="Public Sans" pitchFamily="34" charset="0"/>
                <a:sym typeface="Times New Roman"/>
              </a:rPr>
              <a:t>What is the revenue per passenger or per journey?</a:t>
            </a:r>
          </a:p>
          <a:p>
            <a:pPr marL="342900" lvl="1" indent="-342900">
              <a:lnSpc>
                <a:spcPct val="115000"/>
              </a:lnSpc>
              <a:spcBef>
                <a:spcPts val="1200"/>
              </a:spcBef>
              <a:buClr>
                <a:schemeClr val="dk1"/>
              </a:buClr>
              <a:buSzPts val="1100"/>
              <a:buFont typeface="Arial" pitchFamily="34" charset="0"/>
              <a:buChar char="•"/>
            </a:pPr>
            <a:r>
              <a:rPr lang="en-US" sz="1800" b="1" dirty="0">
                <a:solidFill>
                  <a:srgbClr val="6F655D"/>
                </a:solidFill>
                <a:latin typeface="Public Sans" pitchFamily="34" charset="0"/>
                <a:sym typeface="Times New Roman"/>
              </a:rPr>
              <a:t>Hero Station </a:t>
            </a:r>
            <a:r>
              <a:rPr lang="en-US" sz="1800" b="1" dirty="0">
                <a:solidFill>
                  <a:srgbClr val="6F655D"/>
                </a:solidFill>
                <a:latin typeface="Public Sans" pitchFamily="34" charset="0"/>
              </a:rPr>
              <a:t>(e.g., Manchester Piccadilly)</a:t>
            </a:r>
          </a:p>
          <a:p>
            <a:pPr lvl="1">
              <a:lnSpc>
                <a:spcPct val="115000"/>
              </a:lnSpc>
              <a:spcBef>
                <a:spcPts val="1200"/>
              </a:spcBef>
              <a:buClr>
                <a:schemeClr val="dk1"/>
              </a:buClr>
              <a:buSzPts val="1100"/>
            </a:pPr>
            <a:r>
              <a:rPr lang="en-US" sz="1100" dirty="0">
                <a:solidFill>
                  <a:srgbClr val="6F655D"/>
                </a:solidFill>
                <a:latin typeface="Public Sans" pitchFamily="34" charset="0"/>
              </a:rPr>
              <a:t>What is the passenger volume and revenue for this station?</a:t>
            </a:r>
          </a:p>
          <a:p>
            <a:pPr lvl="1">
              <a:lnSpc>
                <a:spcPct val="115000"/>
              </a:lnSpc>
              <a:spcBef>
                <a:spcPts val="1200"/>
              </a:spcBef>
              <a:buClr>
                <a:schemeClr val="dk1"/>
              </a:buClr>
              <a:buSzPts val="1100"/>
            </a:pPr>
            <a:r>
              <a:rPr lang="en-US" sz="1100" dirty="0">
                <a:solidFill>
                  <a:srgbClr val="6F655D"/>
                </a:solidFill>
                <a:latin typeface="Public Sans" pitchFamily="34" charset="0"/>
              </a:rPr>
              <a:t>What are the top routes and ticket types used here?</a:t>
            </a:r>
          </a:p>
          <a:p>
            <a:pPr lvl="1">
              <a:lnSpc>
                <a:spcPct val="115000"/>
              </a:lnSpc>
              <a:spcBef>
                <a:spcPts val="1200"/>
              </a:spcBef>
              <a:buClr>
                <a:schemeClr val="dk1"/>
              </a:buClr>
              <a:buSzPts val="1100"/>
            </a:pPr>
            <a:r>
              <a:rPr lang="en-US" sz="1100" dirty="0">
                <a:solidFill>
                  <a:srgbClr val="6F655D"/>
                </a:solidFill>
                <a:latin typeface="Public Sans" pitchFamily="34" charset="0"/>
              </a:rPr>
              <a:t>What is the delay and complaint rate at this station?</a:t>
            </a:r>
          </a:p>
          <a:p>
            <a:pPr lvl="1">
              <a:lnSpc>
                <a:spcPct val="115000"/>
              </a:lnSpc>
              <a:spcBef>
                <a:spcPts val="1200"/>
              </a:spcBef>
              <a:buClr>
                <a:schemeClr val="dk1"/>
              </a:buClr>
              <a:buSzPts val="1100"/>
            </a:pPr>
            <a:r>
              <a:rPr lang="en-US" sz="1100" dirty="0">
                <a:solidFill>
                  <a:srgbClr val="6F655D"/>
                </a:solidFill>
                <a:latin typeface="Public Sans" pitchFamily="34" charset="0"/>
              </a:rPr>
              <a:t>How does this station compare to others in performance?</a:t>
            </a:r>
          </a:p>
          <a:p>
            <a:pPr lvl="1">
              <a:lnSpc>
                <a:spcPct val="115000"/>
              </a:lnSpc>
              <a:spcBef>
                <a:spcPts val="1200"/>
              </a:spcBef>
              <a:buClr>
                <a:schemeClr val="dk1"/>
              </a:buClr>
              <a:buSzPts val="1100"/>
            </a:pPr>
            <a:r>
              <a:rPr lang="en-US" sz="1100" dirty="0">
                <a:solidFill>
                  <a:srgbClr val="6F655D"/>
                </a:solidFill>
                <a:latin typeface="Public Sans" pitchFamily="34" charset="0"/>
              </a:rPr>
              <a:t>What are the satisfaction scores and feedback trends?</a:t>
            </a:r>
          </a:p>
          <a:p>
            <a:pPr marL="342900" lvl="1" indent="-342900">
              <a:lnSpc>
                <a:spcPct val="115000"/>
              </a:lnSpc>
              <a:spcBef>
                <a:spcPts val="1200"/>
              </a:spcBef>
              <a:buClr>
                <a:schemeClr val="dk1"/>
              </a:buClr>
              <a:buSzPts val="1100"/>
              <a:buFont typeface="Arial" pitchFamily="34" charset="0"/>
              <a:buChar char="•"/>
            </a:pPr>
            <a:endParaRPr lang="en-US" sz="1800" b="1" dirty="0">
              <a:solidFill>
                <a:srgbClr val="6F655D"/>
              </a:solidFill>
              <a:latin typeface="Public Sans" pitchFamily="34" charset="0"/>
              <a:sym typeface="Times New Roman"/>
            </a:endParaRPr>
          </a:p>
        </p:txBody>
      </p:sp>
    </p:spTree>
    <p:extLst>
      <p:ext uri="{BB962C8B-B14F-4D97-AF65-F5344CB8AC3E}">
        <p14:creationId xmlns:p14="http://schemas.microsoft.com/office/powerpoint/2010/main" val="7803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58E2D-1A10-64A2-4F6C-EB51307B582C}"/>
            </a:ext>
          </a:extLst>
        </p:cNvPr>
        <p:cNvGrpSpPr/>
        <p:nvPr/>
      </p:nvGrpSpPr>
      <p:grpSpPr>
        <a:xfrm>
          <a:off x="0" y="0"/>
          <a:ext cx="0" cy="0"/>
          <a:chOff x="0" y="0"/>
          <a:chExt cx="0" cy="0"/>
        </a:xfrm>
      </p:grpSpPr>
      <p:sp>
        <p:nvSpPr>
          <p:cNvPr id="19" name="Text 0">
            <a:extLst>
              <a:ext uri="{FF2B5EF4-FFF2-40B4-BE49-F238E27FC236}">
                <a16:creationId xmlns:a16="http://schemas.microsoft.com/office/drawing/2014/main" id="{4673AAEE-EBE5-03CF-90EB-902FA67D3885}"/>
              </a:ext>
            </a:extLst>
          </p:cNvPr>
          <p:cNvSpPr/>
          <p:nvPr/>
        </p:nvSpPr>
        <p:spPr>
          <a:xfrm>
            <a:off x="364699" y="139478"/>
            <a:ext cx="5150243" cy="657181"/>
          </a:xfrm>
          <a:prstGeom prst="rect">
            <a:avLst/>
          </a:prstGeom>
          <a:noFill/>
          <a:ln/>
        </p:spPr>
        <p:txBody>
          <a:bodyPr wrap="square" lIns="0" tIns="0" rIns="0" bIns="0" rtlCol="0" anchor="t"/>
          <a:lstStyle/>
          <a:p>
            <a:pPr marL="0" indent="0" algn="l">
              <a:lnSpc>
                <a:spcPts val="5050"/>
              </a:lnSpc>
              <a:buNone/>
            </a:pPr>
            <a:r>
              <a:rPr lang="en-US" sz="4000" dirty="0">
                <a:solidFill>
                  <a:srgbClr val="4B6981"/>
                </a:solidFill>
                <a:latin typeface="Playfair Display Semi Bold" pitchFamily="34" charset="0"/>
              </a:rPr>
              <a:t>Cleaning</a:t>
            </a:r>
            <a:endParaRPr lang="en-US" sz="4000" dirty="0"/>
          </a:p>
        </p:txBody>
      </p:sp>
      <p:pic>
        <p:nvPicPr>
          <p:cNvPr id="6" name="Picture 5">
            <a:extLst>
              <a:ext uri="{FF2B5EF4-FFF2-40B4-BE49-F238E27FC236}">
                <a16:creationId xmlns:a16="http://schemas.microsoft.com/office/drawing/2014/main" id="{762FBD00-8102-7964-E60B-C57EDD8994B8}"/>
              </a:ext>
            </a:extLst>
          </p:cNvPr>
          <p:cNvPicPr>
            <a:picLocks noChangeAspect="1"/>
          </p:cNvPicPr>
          <p:nvPr/>
        </p:nvPicPr>
        <p:blipFill>
          <a:blip r:embed="rId3"/>
          <a:stretch>
            <a:fillRect/>
          </a:stretch>
        </p:blipFill>
        <p:spPr>
          <a:xfrm>
            <a:off x="7092224" y="4367605"/>
            <a:ext cx="7035523" cy="3162321"/>
          </a:xfrm>
          <a:prstGeom prst="rect">
            <a:avLst/>
          </a:prstGeom>
        </p:spPr>
      </p:pic>
      <p:sp>
        <p:nvSpPr>
          <p:cNvPr id="10" name="Text 0">
            <a:extLst>
              <a:ext uri="{FF2B5EF4-FFF2-40B4-BE49-F238E27FC236}">
                <a16:creationId xmlns:a16="http://schemas.microsoft.com/office/drawing/2014/main" id="{49F75E30-E143-5711-B47D-A0206E83934A}"/>
              </a:ext>
            </a:extLst>
          </p:cNvPr>
          <p:cNvSpPr/>
          <p:nvPr/>
        </p:nvSpPr>
        <p:spPr>
          <a:xfrm>
            <a:off x="3551965" y="699674"/>
            <a:ext cx="1091537" cy="657181"/>
          </a:xfrm>
          <a:prstGeom prst="rect">
            <a:avLst/>
          </a:prstGeom>
          <a:noFill/>
          <a:ln/>
        </p:spPr>
        <p:txBody>
          <a:bodyPr wrap="square" lIns="0" tIns="0" rIns="0" bIns="0" rtlCol="0" anchor="t"/>
          <a:lstStyle/>
          <a:p>
            <a:pPr marL="0" indent="0" algn="l">
              <a:lnSpc>
                <a:spcPts val="5050"/>
              </a:lnSpc>
              <a:buNone/>
            </a:pPr>
            <a:r>
              <a:rPr lang="en-US" sz="2400" dirty="0">
                <a:solidFill>
                  <a:srgbClr val="4B6981"/>
                </a:solidFill>
                <a:latin typeface="Playfair Display Semi Bold" pitchFamily="34" charset="0"/>
              </a:rPr>
              <a:t>Before</a:t>
            </a:r>
            <a:endParaRPr lang="en-US" sz="2400" dirty="0"/>
          </a:p>
        </p:txBody>
      </p:sp>
      <p:sp>
        <p:nvSpPr>
          <p:cNvPr id="12" name="Text 0">
            <a:extLst>
              <a:ext uri="{FF2B5EF4-FFF2-40B4-BE49-F238E27FC236}">
                <a16:creationId xmlns:a16="http://schemas.microsoft.com/office/drawing/2014/main" id="{77E42BC8-4BF3-FEA3-8730-D46D63E776E7}"/>
              </a:ext>
            </a:extLst>
          </p:cNvPr>
          <p:cNvSpPr/>
          <p:nvPr/>
        </p:nvSpPr>
        <p:spPr>
          <a:xfrm>
            <a:off x="9815412" y="7382796"/>
            <a:ext cx="1195600" cy="779994"/>
          </a:xfrm>
          <a:prstGeom prst="rect">
            <a:avLst/>
          </a:prstGeom>
          <a:noFill/>
          <a:ln/>
        </p:spPr>
        <p:txBody>
          <a:bodyPr wrap="square" lIns="0" tIns="0" rIns="0" bIns="0" rtlCol="0" anchor="t"/>
          <a:lstStyle/>
          <a:p>
            <a:pPr marL="0" indent="0" algn="l">
              <a:lnSpc>
                <a:spcPts val="5050"/>
              </a:lnSpc>
              <a:buNone/>
            </a:pPr>
            <a:r>
              <a:rPr lang="en-US" sz="2400" dirty="0">
                <a:solidFill>
                  <a:srgbClr val="4B6981"/>
                </a:solidFill>
                <a:latin typeface="Playfair Display Semi Bold" pitchFamily="34" charset="0"/>
              </a:rPr>
              <a:t>After</a:t>
            </a:r>
            <a:endParaRPr lang="en-US" sz="2400" dirty="0"/>
          </a:p>
        </p:txBody>
      </p:sp>
      <p:pic>
        <p:nvPicPr>
          <p:cNvPr id="5" name="Picture 4">
            <a:extLst>
              <a:ext uri="{FF2B5EF4-FFF2-40B4-BE49-F238E27FC236}">
                <a16:creationId xmlns:a16="http://schemas.microsoft.com/office/drawing/2014/main" id="{8FB93446-2314-37E0-28C4-99F7E6D293B4}"/>
              </a:ext>
            </a:extLst>
          </p:cNvPr>
          <p:cNvPicPr>
            <a:picLocks noChangeAspect="1"/>
          </p:cNvPicPr>
          <p:nvPr/>
        </p:nvPicPr>
        <p:blipFill>
          <a:blip r:embed="rId4"/>
          <a:stretch>
            <a:fillRect/>
          </a:stretch>
        </p:blipFill>
        <p:spPr>
          <a:xfrm>
            <a:off x="364699" y="1252769"/>
            <a:ext cx="7909547" cy="2996674"/>
          </a:xfrm>
          <a:prstGeom prst="rect">
            <a:avLst/>
          </a:prstGeom>
        </p:spPr>
      </p:pic>
    </p:spTree>
    <p:extLst>
      <p:ext uri="{BB962C8B-B14F-4D97-AF65-F5344CB8AC3E}">
        <p14:creationId xmlns:p14="http://schemas.microsoft.com/office/powerpoint/2010/main" val="767659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a6698658-6e50-4083-917f-77090c909729}">
  <we:reference id="WA200003233" version="2.0.0.3" store="en-001" storeType="OMEX"/>
  <we:alternateReferences/>
  <we:properties>
    <we:property name="Microsoft.Office.CampaignId" value="&quot;none&quot;"/>
    <we:property name="reportUrl" value="&quot;/groups/dc33a347-77d8-4883-b7ec-8f434f312c72/reports/a4b7501b-44c0-48b4-8e91-b406d65de169/5d1fd490e97bb77499fe?bookmarkGuid=3b18c433-4980-4ed7-b26b-6cad566cd998&amp;bookmarkUsage=1&amp;ctid=3c434b77-2341-4f60-a696-3381eba215e4&amp;fromEntryPoint=export&quot;"/>
    <we:property name="reportState" value="&quot;CONNECTED&quot;"/>
    <we:property name="artifactViewState" value="&quot;live&quot;"/>
    <we:property name="reportEmbeddedTime" value="&quot;2025-11-03T08:29:14.246Z&quot;"/>
    <we:property name="creatorSessionId" value="&quot;5ab3c0f0-6ab1-4eac-ac22-f79cc06a63d0&quot;"/>
    <we:property name="creatorUserId" value="&quot;10032000CEEEEB2F&quot;"/>
    <we:property name="creatorTenantId" value="&quot;3c434b77-2341-4f60-a696-3381eba215e4&quot;"/>
    <we:property name="pageDisplayName" value="&quot;Dashboard&quot;"/>
    <we:property name="pageName" value="&quot;5d1fd490e97bb77499fe&quot;"/>
    <we:property name="reportName" value="&quot;graduation-project-2 Last&quot;"/>
    <we:property name="isVisualContainerHeaderHidden" value="false"/>
    <we:property name="isFiltersActionButtonVisible" value="true"/>
    <we:property name="initialStateBookmark" value="&quot;H4sIAAAAAAAAA+VZ227jNhD9FUFA34xCV0vKm+OkL9skRmIsUBRBMCJHNjcyKVCSu27gf++QUpLG3VyxVr3tk+0hTQ7POTwcSncuF3VVwuYcVugeucdK3a5A3zq+O3JlH7u4+HQ2ufx0cz45O6WwqhqhZO0e3bkN6AU2n0XdQmlGoODv1yMXynIGC/OrgLLGkVuhrpWEUvyJXWdqanSL25GLX6tSaTBDXjXQoBl2Td3pN83t/xzSjMAascYrZE0Xjblf8CjzMEvyPEmiLCuQutVdB5vZN7uYoe30UyUbEJKmMbEgZJEXhnmcR1nAWZKmGJl4Icqm75JvTr9WmlZHa95UBpUp5bpQWjAoXbsKjXWX9J07VWW7st9On8SvVKsZXmJhm2Qjmg2NdCJWN1MoUXLU7pYgmWlFgNm2M0p0aYNL9cdUI03K3SNvO3rIY8LXIBlFd5M4Q6hbjW/N4hchaRwBpdP/sd7N5RLXKFt0LogeZy5IG//M65oitZCLsuf5EfJ5l64Wea7kdAm6MVLKvxBnBuHtPcs04Ze/8djDvLHQf39cr7emISggzkMYx4iel3GeQhQ/L4B+W3iBF8fc45mXsBTyMCDd0JJ6WuaqOv8OuphoLdYE4076fdg5wboh3uy22CXD34NIpmq1UvIFhRSt5M4lJeD89BF1MNB8VxZKE3/HnQBOhL43gWC0k/F+l2KUMnJDxvM0LuIwSkkjOUCSjg/JKZzfEPQgdmG8WryA32S9IHXSweJQxOl7H0RmM6hrlAvKaqpa2XxIpmVbE9/Ij0EfhpXdE9/5WYTZOEjHYzrH+JiOwSjxh5bpDDYr7NF9Ar4NEznNUvFB9PDI93OKmKuGvNR4z1KV9wi/UxJcybb5phb25F8fWtb2ej/afCvbnTzHQZHFPjIMGYtYzAIEZoZ8EeB6CRU+xdaORQVeGIRFEHleEPMg4XHxqtQHOg47Avqy6cc+DneX0h2H5C0eJ+jDxAv8IgzGmOcD+8xcsFtsbixguznbJuehad9Gs281UEEisTxUPezHWN5Mb+csaRZ74yAqoghCHkKSI/MGc4MrqjvqAtiL1UcHHKFLl24hm/rAbeGja+r8AQDQ81Me0Qg8Ru7Hyet1yKDbsRPRobPwzqV04OfAMrqtZBCHReZF3GPFC5fafZrztKRa5Znt+9j2o9vz4BXgYVn0W0juTLrweBb6VPeRLpOcRUWWp//fqmGwU2NwfX787DiIWqKIEjqu/BS4H6YFBhG56cAyPcGK6DKQ7+T70HBQT1b+vWc+e7+IvfbA579t8e/Sodk9dgM9AuSuUC/solXb1BUwnIFEm0zVDSbQ9iMRgOSGFPtdm89fBSHfcfIZytbehMxbJddOQjSJvMRX/mDeNbk2LZvdX8/VqfT2GgAA&quot;"/>
    <we:property name="bookmark" value="&quot;H4sIAAAAAAAAA+VZ227jNhD9FUFA34xC90veEmf71N0aibHAoggWI3JkcyOTAkW56wb+9w4pJ2nczRVr1ds+xR4yw+E5h4cj+cbnomsb2HyAFfon/plS1yvQ117oT3w5xELIghyiOE4Bsiwqw7zMaVS1RijZ+Sc3vgG9QPNRdD00NhEFf7+a+NA0M1jYbzU0HU78FnWnJDTiTxwm05DRPW4nPn5tG6XBprw0YNCmXdN0+m5L+DmmFYEZscZLZGaIpjyseVIGWOZVledJWdZI07phgqvsm1Nsarf8VEkDQtIyNhbFLAniuEqrpIw4y4sCExuvRWN2U6rNu6+tpt3RnjetBWdKtS6UFgwa3+1CYzcUfeNPVdOv3Kd3D+KXqtcML7B2Q9IIs6FM52L1eQoNSo7a3xIkM60IMDf2ngpduuBS/THVSIty/yTYTu7qOOVrkIyi+0W8R+h6jS+t4hchKY+Axtv9Y7dfywWuUfbo/Ub0eHNBEvlnXVcU6YRcNDue7yGfD+VqUVVKTpegjZVS9YU4swhvb1mmBb/8jccdzBsH/ffH9WprB6Ia0iqGLEUMgpLzApL0cQHsTkcQBWnKA14GOSugiiPSDW1pR8tctR++gy5OtRZrgnGv/F3YO8fOEG/uWOyTER5AJFO1Win5hELqXnLvggrwfnqLOhhovi8LpYm/s0EA50LfmkA02av4sFuxSpn4MeNVkdZpnBSkkQogL7JjcgrvE4IexS6sV4sn8DtdL0iddL94FPF2s4+ishl0HcoFVTVVvTRvkmnTd8Q38jPQx2Flt8QPfpZgmUVFltE9xjO6BpM8HFumM9iscIfuA/BdmMgxS8VH0cM9348pYq4Mean1nqVqbhF+pSS4kr35phYO5F9v2tb26jDafCnbgzyzqC7TEBnGjCUsZRECsymfBLhbQosPsXW5qMGLo7iOkiCIUh7lPK2flfpI1+FAwK5t+rGvw/2tDNcheUvACfo4D6KwjqMMq2pkn5kLdo3mswNsv2Y35N0NHdpoDq0GakgkNseqh8MYy4vpHZylKNMgi5I6SSDmMeQVsmA0N7ikvqOrgT3ZfQzAEbr07C2k6Y7cFt66p8EfAACDsOAJZeAp8jDNn+9DRj2Og4iOnYVXbmUAvwJW0tNKCWlcl0HCA1Y/8VB7SHOeNtSrPHJ878d+dHsevQM8Lot+CcmDSdcBL+OQ+j7SZV6xpC6r4v/bNYx2a4yuz7ffHUfRS9RJTtdVWAAP46LGKCE3HVmm59gSXRbyvXrvBo7qzcq/987n4A9iz73w+W9b/Kt0aE+PO0D3APkr1Au3adWbrgWGM5DoimmHZALdPBIBSG5JcZ+1/furIOQHTj5C07snIfurku+Wcav9BYy4r8/NGgAA&quot;"/>
    <we:property name="datasetId" value="&quot;ec1ac3ac-970a-46ae-b7e3-d58afd7d7a02&quot;"/>
    <we:property name="embedUrl" value="&quot;/reportEmbed?reportId=a4b7501b-44c0-48b4-8e91-b406d65de169&amp;groupId=dc33a347-77d8-4883-b7ec-8f434f312c72&amp;w=2&amp;config=eyJjbHVzdGVyVXJsIjoiaHR0cHM6Ly9XQUJJLUVVUk9QRS1OT1JUSC1CLXJlZGlyZWN0LmFuYWx5c2lzLndpbmRvd3MubmV0IiwiZW1iZWRGZWF0dXJlcyI6eyJ1c2FnZU1ldHJpY3NWTmV4dCI6dHJ1ZX19&amp;disableSensitivityBanner=true&amp;storytellingChangeViewModeShortcutKeys=true&quot;"/>
    <we:property name="backgroundColor" value="&quot;#FFFFFF&quot;"/>
  </we:properties>
  <we:bindings/>
  <we:snapshot xmlns:r="http://schemas.openxmlformats.org/officeDocument/2006/relationships"/>
</we:webextension>
</file>

<file path=ppt/webextensions/webextension2.xml><?xml version="1.0" encoding="utf-8"?>
<we:webextension xmlns:we="http://schemas.microsoft.com/office/webextensions/webextension/2010/11" id="{2c51b7fc-c0b7-4e0d-b4ea-783ac126682b}">
  <we:reference id="WA200003233" version="2.0.0.3" store="en-001" storeType="OMEX"/>
  <we:alternateReferences/>
  <we:properties>
    <we:property name="Microsoft.Office.CampaignId" value="&quot;none&quot;"/>
    <we:property name="reportUrl" value="&quot;/groups/dc33a347-77d8-4883-b7ec-8f434f312c72/reports/a4b7501b-44c0-48b4-8e91-b406d65de169/ff0d491ec07dd1dbd3c4?bookmarkGuid=ced1ae73-8911-49f2-9362-11341f33e80f&amp;bookmarkUsage=1&amp;ctid=3c434b77-2341-4f60-a696-3381eba215e4&amp;fromEntryPoint=export&quot;"/>
    <we:property name="reportState" value="&quot;CONNECTED&quot;"/>
    <we:property name="artifactViewState" value="&quot;live&quot;"/>
    <we:property name="reportEmbeddedTime" value="&quot;2025-11-03T08:30:21.540Z&quot;"/>
    <we:property name="creatorSessionId" value="&quot;689c0993-3bd3-48e4-ae61-b265fc069be9&quot;"/>
    <we:property name="creatorUserId" value="&quot;10032000CEEEEB2F&quot;"/>
    <we:property name="creatorTenantId" value="&quot;3c434b77-2341-4f60-a696-3381eba215e4&quot;"/>
    <we:property name="pageDisplayName" value="&quot;Ticket Analysis&quot;"/>
    <we:property name="pageName" value="&quot;ff0d491ec07dd1dbd3c4&quot;"/>
    <we:property name="reportName" value="&quot;graduation-project-2 Last&quot;"/>
    <we:property name="isVisualContainerHeaderHidden" value="false"/>
    <we:property name="isFiltersActionButtonVisible" value="true"/>
    <we:property name="initialStateBookmark" value="&quot;H4sIAAAAAAAAA91Z70/bPBD+V6JIr/almpzESRy+QcukaS+sArQvE0KX+Np6pHFfx2H0Rf3f5zjt+NFAWYEuGx+A3l3su+fO95zTG5eLcpbD/Bim6O65B1JeTkFdOp7bc4ul7PPnT0f7J58ujvePDo1YzrSQRenu3bga1Bj1F1FWkNcrGOHX854LeT6Ecf1pBHmJPXeGqpQF5OJ/bIyNSqsKFz0Xr2e5VFAveapBY73slTE3n83e3vvA7AiZFld4iplupKMR4TTxMCMx5x5PeZBRY1Y2BtazVpN6abt9XxYaRGG2qWUeH/kMAxqTBOMwJQxIatcQuV6apPPD65ky0ZmY57Malb7xdSyVyCB3bRQKy8bpG7cv82pq/zu8Jz+VlcrwBEdWVWih52alDya8izMFRQlNgAsDy1BJA5rV31FdfBxY7UR+7ys0HnB3jyx6v8GpgdnJkSNnaB6eQIkdcetMTH+HWwMxvRjgDJSuFK5BtVI4dYGvnN6NU2ciu0SDWL32GlS1yvmp2o1DJyDyDBR/6M09+U6x6edQlo+Ac6vbjUv3yvaOOyv5rrM1hPkUC73mTiN2jlBP5NMp2+dXUGRG+tCZ/fFY4bg5D2sevW5TGBo4GtQ+VMWSQ7xu9CtjXxXcOcH/Kix1C5LnRlKKYpwvifOWw84aXzWkOR5e17ycfjMEWNOVeUYqjupgbhlrINSKOv3emyLdwgomAmPjhzSKYko4+BxZTLzE93dIsa/Yn7tQ0C1Vc1vZ4RZFlILqTwwI21ZRh2JfnK/mRfPQtzsT4bKammDeuHxMzduiZ16YRoSxKOUkw4h5fGPRP1pfRwhlvf0zfe7L6VQWzvKpdYKTGnKnobk2httYMpastyyXtw2l6TiUZ8C8UUIjnzLCSZAEm4f61wJ/OT6sPH7fPl6UznehJ84To0+XsrBtTE06IkiTlBGChCVREMTgp9iVs3BswjrBKyyqttmqSzn4pUAa4GM2YixlcZYEsc8SQjklO2befaXElVnpgbdLsTMwfVwUjzHvRvjL3Ex36l4C3CmqsQWVgwYb2KzZV2Cjl9yq0cZ94/4rDBbN2l8gr+pl3x1AKbJ3NY5LJFtZxZqXW3LKLwHTcAqLQs/zqGfoJMk85MTnwV82SL3umVjNC/Vk+s9Wx9sC9KLx6G0j6tDEw7I080OMIOaERBHPYthdl99EUHV3XJHUqcz/dL5tCafpUwkbERp7NAgYBoZxg5jSrlDty09jZ8h2/Rha8BPOffQiCujHHCJOaLLj/vwK7/x2egl5wehlMlBg3o16eBjMW7XlZ6e3aclARyRLkzhKojBiNEjZM+5BHXzR+qeUJJdFpTs0Ley4LJ+T5GVhMt8jqReGfhqmQRSwMOjY25G/4k64nv/agDMChJKQmt9+FgD10d4Kn75pTcD8vReV/Wm/eslKlzPIcAgFtlzBTPqg4Mg3XMPsF8iu3cT4ItJ8072t/lr556VtsfgB04lqjeEeAAA=&quot;"/>
    <we:property name="bookmark" value="&quot;H4sIAAAAAAAAA91Z30/bOhT+V6JIV3upJjtxEoc3aJk06W6qAO1lQujEPm0z0rjXcRi9qP/7nKQdPxooK5Bl4wHacxz7O5+Pz3ccblyZFosMlp9hju6Be6TU5Rz0pUPdgZs3NoGx9FhAkNFYkCQmlDPrVQuTqrxwD25cA3qK5ktalJBVE1nj1/OBC1k2hmn1bQJZgQN3gbpQOWTp/9gMti6jS1wNXLxeZEpDNeWpAYPVtFd2uP1uIdD3vl0RhEmv8BSFaayTCZEspihIJCWVifRFBaxoBtTIWodUU9fLD1VuIM3tMpWNyonH0WcRiTEKEsKBJPUcaWbWQ5Ll8fVC2+hszMtFRc7QYp0qnQrI3DoKjUUD+sYdqqyc15+O79lPVakFnuCkduUmNUs70wcb3sWZhryAJsCVpWWslSWt9t9xXXwc1d6Z+j7UaBFI94CsBr8B1Miu5KiJM7YPz6DAnsA6S+e/A9YonV+McAHalBq3qNo4nCrBN6C7AXWWiku0jFVzb1FVuZyfrm4AnUCaCdDyIZp79k65GWZQFI+Qc+vrBtK9tL0DZ2PverfGsJxjbrbgNGbnE5qZenrLDuUV5MJaH4I5nE41TpvzsIXodYvC2NLRsPahzNcaQvtRr+z4MpfOCf5XYmFamDy3liLNp9laOG817KzBaiDJ8Pi60uXkmxXASq7sM0pL1EfLWrFGqd5Ipzd4U6ZbVMFGYMd4AQvDiBEJnkQeERp7XocS+4r1uQ8J3ZI1t5kd7JFECejhzJKwbxb1KPbV+aZftA99u9MRrrOpCeaN08fmfJ30nAZJSDgPE0kEhpzKnUn/aH59Qiiq5Z+Jeajmc5U766e2BU4ZyJxG5toUbmfK1GK9Z7q8bShNxWFSAKeTmIUe40QSP/Z3N/WvRf66fdggft/eXhTO99TMnCdanz7twr4xNdsRQhInnBAkPA59PwIvwb6chc82rBO8wrxs6636tAe/FEhDfMQnnCc8ErEfeTwmTDLSsfIeap1e2ZkeoF2bnZGt42n+mPLupL/IbHen722AO0c9rUmVYKAObNGsm2LjV7J2Yx33jftvarlo5v4CWVlN++4IilS8q3hcM9mqKvXwYk9N+SViGk3hYUApZdTKSSwoSuJJ/y9rpF73TGz6haoz/Wev410T9KL26G0j6lHHw0UivABDiCQhYShFBN1V+V0CVVXHjUidquxP19uWcJo6FfMJYRFlvs/Rt4rrR4z1RWpffhp7I7bbx7AmP5bSQxoyQC+SEErC4o7r8yu88+v0EvKC1svuQI5ZP/LhYTBvVZafvb1NSQY2ISKJozAOg5AzP+HPuAf18EXrn5KSUuWl6VG30HFaPmeT14nJPUoSGgReEiR+6PPA79nbkb/iTri9/9UAyQkQRgJmf3vCB+ZhfSt8+qY1A/v3XlT1T/vVS5WmWIDAMeTYcgWz2we5RLnjGlb/A/nnJWy1+gE6YTMZuB4AAA==&quot;"/>
    <we:property name="datasetId" value="&quot;ec1ac3ac-970a-46ae-b7e3-d58afd7d7a02&quot;"/>
    <we:property name="embedUrl" value="&quot;/reportEmbed?reportId=a4b7501b-44c0-48b4-8e91-b406d65de169&amp;groupId=dc33a347-77d8-4883-b7ec-8f434f312c72&amp;w=2&amp;config=eyJjbHVzdGVyVXJsIjoiaHR0cHM6Ly9XQUJJLUVVUk9QRS1OT1JUSC1CLXJlZGlyZWN0LmFuYWx5c2lzLndpbmRvd3MubmV0IiwiZW1iZWRGZWF0dXJlcyI6eyJ1c2FnZU1ldHJpY3NWTmV4dCI6dHJ1ZX19&amp;disableSensitivityBanner=true&amp;storytellingChangeViewModeShortcutKeys=true&quot;"/>
    <we:property name="backgroundColor" value="&quot;#FFFFFF&quot;"/>
  </we:properties>
  <we:bindings/>
  <we:snapshot xmlns:r="http://schemas.openxmlformats.org/officeDocument/2006/relationships"/>
</we:webextension>
</file>

<file path=ppt/webextensions/webextension3.xml><?xml version="1.0" encoding="utf-8"?>
<we:webextension xmlns:we="http://schemas.microsoft.com/office/webextensions/webextension/2010/11" id="{f79567f5-50c2-47b9-a0f5-93dc5271921b}">
  <we:reference id="WA200003233" version="2.0.0.3" store="en-001" storeType="OMEX"/>
  <we:alternateReferences/>
  <we:properties>
    <we:property name="Microsoft.Office.CampaignId" value="&quot;none&quot;"/>
    <we:property name="reportUrl" value="&quot;/groups/dc33a347-77d8-4883-b7ec-8f434f312c72/reports/a4b7501b-44c0-48b4-8e91-b406d65de169/234a34f1d5ac76800a98?bookmarkGuid=437c6356-0423-49ed-b69e-bc9611fd5c4a&amp;bookmarkUsage=1&amp;ctid=3c434b77-2341-4f60-a696-3381eba215e4&amp;fromEntryPoint=export&quot;"/>
    <we:property name="reportState" value="&quot;CONNECTED&quot;"/>
    <we:property name="artifactViewState" value="&quot;live&quot;"/>
    <we:property name="reportEmbeddedTime" value="&quot;2025-11-03T08:30:20.530Z&quot;"/>
    <we:property name="creatorSessionId" value="&quot;3a7db4ab-a01f-4c0e-96da-d1939705b19b&quot;"/>
    <we:property name="creatorUserId" value="&quot;10032000CEEEEB2F&quot;"/>
    <we:property name="creatorTenantId" value="&quot;3c434b77-2341-4f60-a696-3381eba215e4&quot;"/>
    <we:property name="pageDisplayName" value="&quot;Passenger Analysis&quot;"/>
    <we:property name="pageName" value="&quot;234a34f1d5ac76800a98&quot;"/>
    <we:property name="reportName" value="&quot;graduation-project-2 Last&quot;"/>
    <we:property name="isVisualContainerHeaderHidden" value="false"/>
    <we:property name="isFiltersActionButtonVisible" value="true"/>
    <we:property name="initialStateBookmark" value="&quot;H4sIAAAAAAAAA91Z3VPbOBD/VzJ+6UvmRpa/eaOBm7vpQTlgeg83ncxKWhMVx8rZDm2O4X+/teyENIQkXDGE8kKslVa7v/3QT/ato3Q5yWB2CmN0Dpz3xlyPobjuuU7fyduxjx8/nByefxieHp4c07CZVNrkpXNw61RQXGH1SZdTyGoNNPj3574DWXYGV/VTClmJfWeCRWlyyPS/2EwmUVVM8a7v4LdJZgqoVV5UUGGt9oam0zPt7f7i0Y4gK32DFyirZpR7Pnh+6qoAZBTGjEES07SymWAtWzulVm23H5i8Ap3TNvUYS5RUjKMChiqMpMRI1OOpzqp2ipgdf5sU5B35PJvUqByqG8glKse6UGDZWHzrnCCU08L6cfyd4MJMC4nnmFpRXulqRnrOoCwxv8Ki1y4snTuC5awwBJqdcWry3m8mU1hYych8HRRISCnngN19ppFS51dZC+y9j5eNnRKK2kYjvhA6tS+0wBSk7P3MunOkizmuvL9icbeukO0kdV3BWMAk8DBBiCSP2T6Bf2kqyHo1iKOfIwRrHGoCwYH5MQglqA4EMk+5kj8eiLY3gIwFSD9C6Qqfo2ToM3K1DdOAILoyhZYEymqkBiabjvNd/TrS4+GlltdYDQcZ+fjAKyvr3cuWQ8Tv+guDOVU3i4ErN4ylSNJAhmnHBtssWG/vQvTA3E4MOged2WRcsWY+Pny0zbyWRRtNeWNdIJuWVEioGpQGIyiqHbuCu9oVOi2eGuFONt9eCM+/9e4p//J729Y7Zzck/7LEX9oya1Kh217ZbWvrNmif67g5Hnq+gCBgvpumaay48NKtRxfjLAgUUwmLJJ17Ho/i+P4kuDST02fob4dFoW+oGaw40g73jrCsdG7J74OW4nbWdI9wQr2nbpArZi0EvZqKrzNqhz5XZlpSbJY7mzNGuifUPxRUYIMwaXbV2MiNsmK0Mbp1/tAUt0b3J8imtdp3R7RCma/5u7psWs6ytnTsivJ/Fs6TsGmyz5duwokIJZyIbMJ8nvANxKmTiA4gw3x+Li0ZfUL3nNGenKGHappVe2LLkS5BZLgv9OICc202064XvW4+5KQ71H2hhTDraU0XJ9y2lG9qMwggJJIPngpcloTIouCla/MMZmPMq1U722EKQzUy+5KIz8Fzlcmn1VPY7SvdebtJy12j3aQncIiTUCkAKaJQCsGF2pqee9Em39ZLjyVHGuJABFGmcSR4gOjSn1QM9wj4Rw+EtwX7wo0WdPCV74JyPY8lMY9C7ttmvJlOjoD+f+dRrQs9FqSCohe5ANyDmPENldNSfqVEEtBUYEJSqUmFwB9Q/kaDJZLz19CE1K+FGVtV7Yvycir+mSK1iVUQL+YC+v3n/McmTXW4HqGgfacBwR4G7fTJ8vQ1IbhfQx3uAjMCbfdW1jxYo7bT3/7cpFRjRgtov4/PmmkLayY7NnSKoHMQ2PxoQOBLwO2EMyn5a4S1ZRayXOmqtez3FeyecMF4EqrWj7pZPa5mkXvtReiVb4RdXVN/4O78dtlTCfk1zoZKw1UB4yHJtJE1mRrG0oUQmMsRpR9xFSdJGiUijcNI1cN70/Uf/cKAXkhd24+DWAmMMQwV+i9Mxn8op37yVx9Pwqbhr6nEWMTIuRsl0gM3ksH2iL5cQf4kX02/+2JqcV+XX2ZalROQeAY5rskzghrovqy25Jr9YG/fhteA6PYc2rCg/oy/SMu7u/8AETyfL1EgAAA=&quot;"/>
    <we:property name="bookmark" value="&quot;H4sIAAAAAAAAA91ZS3PbNhD+KxpectF0QPDtmyOn0840qRt50kPH41kASwsxRagk5UTx+L93CVKyLOvlxrRl+2IRCyx2v33gA3njKF1OMph9gjE6R857Y67GUFz1XKfv5M2YCAPhBsoVkqWgOER+okhqJpU2eekc3TgVFJdYfdHlFLJaEQ3+c953IMtO4bJ+SiErse9MsChNDpn+gc1kElXFFG/7Dn6fZKaAWuWwggprtdc0nZ7JBPcXj3YEWelrHKKsmlHu+eD5qasCkFEYMwZJTNPKZoK1bO2UWrXdfmDyCnRO29RjLFFSMY4KGKowkhIjUY+nOqvaKWL24fukIO/I59mkBudYXUMusQaEXCiwbCy+cT4ilNPC+vHhnmBopoXEz5haUV7pakZ6TqEsMb/EotcuLJ1bguW0MASanfHJ5L3fTKawsJKR+TYokJBSzhG7PaeRUueXWQvsnY9njZ0SChs08ZXQqX2hBaYgZe9n1p0TXcxx5f0Vi7t1hWwnqesKxgImgYcJQiR5zA4J/DNTQdarQRy9jRCscagJBAfmxyCUoDoQyDzlSr45EG2LABkLkH6E0hU+R8nQZ+RqG6YBQXRpCi0JlNVIDUw2Hef7+nWixxdnWl5hdTHIyMcHXllZ7062HCJ+218YzKm6WQxcuWEsRZIGMkw7NthmwXp7F6IH5nZi0GfQmU3GFWvm4xcb28xLWbTVlFfWBbJpSYWEqkFpMIKi2rMruKtdodPiqRHuZPPdhfD0W++f8s+/t229c3ZD8q9L/KUtsyYVuu2V3ba2boN2XsfN8dDzBQQB8900TWPFhZfuPLoYZ0GgmEpYJOnc83gUx3cnwZmZfHqC/nZcFPqamsGKI+1w7wTLSueW/D5oKW5nTfcEJ9R76ga5YtZC0Kup+Dqj9uhzZaYlxWa5szljpHtC/UNBBTYIk2ZXjY3cKCtGG6Mb5w9NcWt0f4FsWqt9d0IrlPmWv6vLpuUsa0vHrij/Z+E8Cpsm+3zpJpyIUMKJyCbM5wnfQpw6iegAMszn59KS0R/pnjM6kDP0WE2z6kBsOdEliAwPhV4MMddmO+161uvmQ066R90XWgizntZ0ccLtSvmmNoMAQiL54KnAZUmILAqeuzZPYTbGvFq1sx2mMFQjcyiJ+BQ8V5l8Wj2G3b7QnbebtNw32k16Aoc4CZUCkCIKpRBcqJ3peRBt8nW99FhypCEORBBlGkeCB4gu/UnF8ICA33ggvC7YF260oIOvfBeU63ksiXkUct824+10cgT0/55HtS70WJAKil7kAnAPYsa3VE5L+ZUSSUBTgQlJpSYVAn9A+RsNlkjOX0MTUr8WZmxVte/Ly6n4d4rUJlZBHM4F9Puv+Y9tmupwbaCgfacBwR4G7fTJ8vQ1IbhbQx1uiBmBtn8rax6sUbvpb39uUqoxowW0359PmmkLayZ7NnSKoHMU2PxoQOBLwO2FMyn5e4S1ZRayXOmqtez3FeweccF4FKrWj7pZbVazyL32IvTCN8Kurqk/cXd+veyphPwKZxdKw2UB4wuSaSNrMnURSxdCYC5HlH7EVZwkaZSINA4jVQ8fTNff+IUBvZC6th8HsRIYYxgq9J+ZjP9UTr3xVx+Pwqbhr6nEWMTIuRsl0gM3ksHuiD5fQb6Rr6b3vpha3Nfll5lW5QQknkKOa/KMoAa6L6sduWY/2C/S7Pb2P4atp7goIAAA&quot;"/>
    <we:property name="datasetId" value="&quot;ec1ac3ac-970a-46ae-b7e3-d58afd7d7a02&quot;"/>
    <we:property name="embedUrl" value="&quot;/reportEmbed?reportId=a4b7501b-44c0-48b4-8e91-b406d65de169&amp;groupId=dc33a347-77d8-4883-b7ec-8f434f312c72&amp;w=2&amp;config=eyJjbHVzdGVyVXJsIjoiaHR0cHM6Ly9XQUJJLUVVUk9QRS1OT1JUSC1CLXJlZGlyZWN0LmFuYWx5c2lzLndpbmRvd3MubmV0IiwiZW1iZWRGZWF0dXJlcyI6eyJ1c2FnZU1ldHJpY3NWTmV4dCI6dHJ1ZX19&amp;disableSensitivityBanner=true&amp;storytellingChangeViewModeShortcutKeys=true&quot;"/>
    <we:property name="backgroundColor" value="&quot;#FFFFFF&quot;"/>
  </we:properties>
  <we:bindings/>
  <we:snapshot xmlns:r="http://schemas.openxmlformats.org/officeDocument/2006/relationships"/>
</we:webextension>
</file>

<file path=ppt/webextensions/webextension4.xml><?xml version="1.0" encoding="utf-8"?>
<we:webextension xmlns:we="http://schemas.microsoft.com/office/webextensions/webextension/2010/11" id="{16758c73-6f0a-4bd2-a673-3bbffe88f608}">
  <we:reference id="WA200003233" version="2.0.0.3" store="en-001" storeType="OMEX"/>
  <we:alternateReferences/>
  <we:properties>
    <we:property name="Microsoft.Office.CampaignId" value="&quot;none&quot;"/>
    <we:property name="reportUrl" value="&quot;/groups/dc33a347-77d8-4883-b7ec-8f434f312c72/reports/a4b7501b-44c0-48b4-8e91-b406d65de169/7796b348410c1c8e12e5?bookmarkGuid=9c25cfb3-ced0-4c44-b6b8-e974305118a2&amp;bookmarkUsage=1&amp;ctid=3c434b77-2341-4f60-a696-3381eba215e4&amp;fromEntryPoint=export&quot;"/>
    <we:property name="reportState" value="&quot;CONNECTED&quot;"/>
    <we:property name="artifactViewState" value="&quot;live&quot;"/>
    <we:property name="reportEmbeddedTime" value="&quot;2025-11-03T08:30:20.132Z&quot;"/>
    <we:property name="creatorSessionId" value="&quot;9b7f2fe4-6da8-4892-a344-d297df15d33d&quot;"/>
    <we:property name="creatorUserId" value="&quot;10032000CEEEEB2F&quot;"/>
    <we:property name="creatorTenantId" value="&quot;3c434b77-2341-4f60-a696-3381eba215e4&quot;"/>
    <we:property name="pageDisplayName" value="&quot;Station Analysis&quot;"/>
    <we:property name="pageName" value="&quot;7796b348410c1c8e12e5&quot;"/>
    <we:property name="reportName" value="&quot;graduation-project-2 Last&quot;"/>
    <we:property name="isVisualContainerHeaderHidden" value="false"/>
    <we:property name="isFiltersActionButtonVisible" value="true"/>
    <we:property name="initialStateBookmark" value="&quot;H4sIAAAAAAAAA+1aW2/bNhT+K4Ze+mIM1M2S8pbY6TB0uSwxOhRDEByRRw5bWdQoyW0a+L/viJJdz3N8yRrPRucn6ZA8PJfvXEj5yRKyyFN4vIQxWifWmVKfxqA/dWyra2Ut7erq3cXpzbv7y9OLcyKrvJQqK6yTJ6sEPcLyvSwqSGsORPzjrmtBml7DqH5LIC2wa+WoC5VBKr9iM5mGSl3htGvhlzxVGmqWtyWUWLOd0HR6p73tn1zaEXgpJ3iLvGyoQRD1YtcLPZtxm4doO+jTtKKZYCRbOaVmbbbvq6wEmdE2NY3ZEe8JWzgeDwIWRx4Cr+mJTMt2Svx4/iXXpB3p/JjXVumTrCOlJYfUMlpoLBqhn6y+SquxeTr/G/1WVZrjDSZmKCtl+UicBnJ8P8AcdFlptKZkk2utyGLN4GygU1un5lNPeFCf+xpJAmGdsGl3LtSpmEDGibos0QVCUXPfUqR2r067rFiW6nQy6gyQYNMhyl4l66vxeI1gQ1VC2rnBCWYVrhDojiiFzEZpi8NvkBg2cvK0KsjpKM5A9x/I9DXg44+ErBoHtFppgfrs0UBhIPUMk053SfzX1Wt6N4sKmvRxAfctLBv5XhmHd9N6EhMY+o7tMd+JbdaLRRCzPUfPqdZyQpyWUdqQCalFKbPji56DBetLFXwt1O7k/wa1jki4cELBQozQYY4T2tEeUfuWzHA/1JAVwOfeX4x3OcZr1FKJtYj9oYvQNRQFZiNCWF9VWfmSAMrlRJVDiFNcjpzVMDUmLV6A0p38TVFyoz6/ZJsXpnDX77FQuJEfuzGPATi9bQyG48uWoMXBJ0jjjsh17NBmruOHviuSBD3vR89NR1bi/89N36tQu+Awm05n3BeIHIIAYv9gclPbkJsonrv8yHPTczo1ucmL4oAlPUpMse1R9xTb7j77pn/dpmz0RJFKTvou+sIaox4Z+woowSiWN7tKbMaVMMNo9H6yfpVki4b3e0irmu2bAa0Q6nP2pjZla8yVgWxW7LH4R4nwY0cw5I4dRcwJPbb5/HY0x/n9xdXOJ3iDADK8G4DbY8wJ7BAcLzqczmse/UXnw3Bw4ObfWZnWARgKX/joMm4L32YQHVc+239rQzjPU5BZWby8tyk14hjyA4HGCo2evan4Wasq319yFugECUvCOPBiznhPBM6+L9f6kGIm2rZmQegLlZUPnQ8Iqxqew71UO8qzwMaLvte4VdvK8Q1M0Us88JjjstDr9ViIjhccEkwPqRE8g0Ly1+0CN9micVoSocu9yA89dF0OXkgtyPNOaz8GioAF3ONRENm+w+lUZrP6fNq6dKjyS3prOBg1Zl/yKIe/1WpsWLXfGosq/rNCgudyer+dDdDzb7OHdZzqEF55zuxajTNN2M+2XZz8j9j9toIqwC2m5JLtndC8GIG2OeF2ZyIlElNaQjtefdcKOJdnpxt6cqJ1YhuINLZwFqy3hamJxe8PWAtn7JYJWbbC/bJkwB3wvaNpjR7m7uR5m8xQ1kbif3pHZR9wxdyqy2+HDqOhW3+9mvAe9nybB1EELAYvAtfsvL4aPEC+dBFnfqvLg6rKIgeO15DhijJBbgXKz2JDqTB/nrDMJiSLbNG8ZkH9l4p5YZlO/wJ84Wr/3SEAAA==&quot;"/>
    <we:property name="bookmark" value="&quot;H4sIAAAAAAAAA+1aWW/bRhD+KwJf8iIUu0tSJP1mS0lRoEldW0gRFEYw3B3KTCguuyTluIb+e4dLSnFV2ToaqxJSPZF7zM7xzbFDPTgqLYsM7t/BFJ0z50Lrz1Mwn3vc6Tt5OzYIkHnSVTyO/SQIfPRjSbO6qFKdl87Zg1OBmWD1Pi1ryBpCNPj7Td+BLLuESfOWQFZi3ynQlDqHLP0T28U0VZka530HvxSZNtCQvK6gwobsjJbTO7HAf3DpRJBVOsNrlFU7GgTRIHa90ONMchkiF+jTsrJdYDlbu6QhbY8f6ryCNKdjmjHGIzlQXAlPBgGLIw9BNuNJmlXdkvj+9ZfCkHQk833RKGdIvE60SSVkjpXCYNky/eAMdVZP7dPrv41f69pIvMLETuVVWt0TpVE6/TjCAkxVG3TmpJNLo0lj7eRiotdop6HTLLjVd0ODxIFyzti8v2TqXM0glzS6ytFbhLKhviVL3Vm9blu5ytX5bNIbIaGnRyMH5Wyop9NnGBvrCrLeFc4wr3ENQzc0Uqb5JOtw+BUS45ZPmdUlGR3VBZjhLam+AXz8iZDV4IB2a6PQXNxbKIxSs8Ck6K+w/7JyzW8WXkGLPj3CfQfLlr8XxuHNvFnEFIa+4B7zRczZIFZBzA7sPefGpDOitIrSdpiQWlZpfnrec7Rg3VfAl0LtTvZvUStUIpUIFQsxQsGECHl0QNS+ITV8HBvIS5BL6z/293SKl2hSrZ5F7HedhC6hLDGfEMKGus6rfRyoSGe6GkOc4arnrIepVWm5B0p3sjd5yZW+2+eYPUO46w9YqNzIj91YxgCS3jY6w+lFSzDq6AOkNUfkCh5y5go/9F2VJOh533tsOrEU/39s+laJ2gXBON3OpK8QJQQBxP7RxKauILdevDT5icemp2RqY5MXxQFLBhSYYu5R9RRz95B1078uUzZaosxSSfI+toUzRTOx+lVQgRWsaE9NsZ3Xyk6jlfvB+TklXbS030NWN2RfjWiH0nf5q0aVnTLXOrLdccDkHyXKj4ViKAWPIiZCj22+v53Mdf5wfrXzDd4igBTvBuAOGBMBD0F40fFUXkvvL3sfxqMjV//OwnQGwFD5ykeXSa58ziA6rXh2+NKGcF5kkOZVuX9tUxnEKRRHAo01Ej3ZqfjR6Lo4XHBWKIKEJWEceLFkcqACcejm2hAyzFVX1jxi+q3Oq9veB4R1Bc/xNtVO8i6wsdH3El21rQzfwhS9xAOPCZeF3mDAQhRecEwwPaZC8ALKVL5sFbhJF63Rkghd6UV+6KHrSvBCKkGeNlr3TVAFLJCejIKI+0LSrYyz5n7amXSsi3f01lKwYiy+5FEMf2P01JLqPjmWdfxHjQTP1fB+vZig518XD89Ralx47T2z77TGtG6/OPbx4n/47tcdlAGuMSOTbG+E9sUytM0Nt79gKUkxoy104i/fNAMu+dmpQ09GdM64hUirC/FIe1uomkj8dosNc1ZvuUqrjrmfVhS4A753VK2Vw/ZOntbJAmWdJ/6nPSp+xBlzqyq/mzqOgu759moiBzjwuQyiCFgMXgSuPfn5bHALxUojzv7WpwddV2UBEi8hxzVpgswKFJ/VhlRh/zyxTBTz+V+BvDcxtCEAAA==&quot;"/>
    <we:property name="datasetId" value="&quot;ec1ac3ac-970a-46ae-b7e3-d58afd7d7a02&quot;"/>
    <we:property name="embedUrl" value="&quot;/reportEmbed?reportId=a4b7501b-44c0-48b4-8e91-b406d65de169&amp;groupId=dc33a347-77d8-4883-b7ec-8f434f312c72&amp;w=2&amp;config=eyJjbHVzdGVyVXJsIjoiaHR0cHM6Ly9XQUJJLUVVUk9QRS1OT1JUSC1CLXJlZGlyZWN0LmFuYWx5c2lzLndpbmRvd3MubmV0IiwiZW1iZWRGZWF0dXJlcyI6eyJ1c2FnZU1ldHJpY3NWTmV4dCI6dHJ1ZX19&amp;disableSensitivityBanner=true&amp;storytellingChangeViewModeShortcutKeys=true&quot;"/>
    <we:property name="backgroundColor" value="&quot;#FFFFFF&quot;"/>
  </we:properties>
  <we:bindings/>
  <we:snapshot xmlns:r="http://schemas.openxmlformats.org/officeDocument/2006/relationships"/>
</we:webextension>
</file>

<file path=ppt/webextensions/webextension5.xml><?xml version="1.0" encoding="utf-8"?>
<we:webextension xmlns:we="http://schemas.microsoft.com/office/webextensions/webextension/2010/11" id="{369d416a-5e04-4797-8152-c9f64787e434}">
  <we:reference id="WA200003233" version="2.0.0.3" store="en-001" storeType="OMEX"/>
  <we:alternateReferences/>
  <we:properties>
    <we:property name="Microsoft.Office.CampaignId" value="&quot;none&quot;"/>
    <we:property name="reportUrl" value="&quot;/groups/dc33a347-77d8-4883-b7ec-8f434f312c72/reports/a4b7501b-44c0-48b4-8e91-b406d65de169/a11a50a1d4751c5a0856?bookmarkGuid=7f01ad2f-ded4-40fc-952f-5dedfb6c35b2&amp;bookmarkUsage=1&amp;ctid=3c434b77-2341-4f60-a696-3381eba215e4&amp;fromEntryPoint=export&quot;"/>
    <we:property name="reportState" value="&quot;CONNECTED&quot;"/>
    <we:property name="artifactViewState" value="&quot;live&quot;"/>
    <we:property name="reportEmbeddedTime" value="&quot;2025-11-03T08:30:21.494Z&quot;"/>
    <we:property name="creatorSessionId" value="&quot;ae6eacaf-fc83-4eb0-9384-88569e42fd8e&quot;"/>
    <we:property name="creatorUserId" value="&quot;10032000CEEEEB2F&quot;"/>
    <we:property name="creatorTenantId" value="&quot;3c434b77-2341-4f60-a696-3381eba215e4&quot;"/>
    <we:property name="pageDisplayName" value="&quot;Complaint &amp; Customer Satisfaction&quot;"/>
    <we:property name="pageName" value="&quot;a11a50a1d4751c5a0856&quot;"/>
    <we:property name="reportName" value="&quot;graduation-project-2 Last&quot;"/>
    <we:property name="isVisualContainerHeaderHidden" value="false"/>
    <we:property name="isFiltersActionButtonVisible" value="true"/>
    <we:property name="initialStateBookmark" value="&quot;H4sIAAAAAAAAA+1abW/jNgz+K4aBw30JBtvya7+1aQ93u+td1xYdhqEoaIludHXsTLa7y4r891G2kyZN2qQvybJs+dKaoiiSD0nRku9MIYtBCsOv0EdzzzzI85s+qBvDNjtm1tK+fft8vH/6+err/vERkfNBKfOsMPfuzBLUNZYXsqgg1RKI+Ptlx4Q0PYFr/ZRAWmDHHKAq8gxS+Rc2zDRUqgpHHRN/DNJcgRZ5VkKJWuwtsdMzrW3/xGhF4KW8xTPkZUMF2wbPAlu4gWdzD6zQ84mtaBhqzRayaNH18t08K0FmtIym2aEbCwgjO8HIdpwoAow0PZFp2bLEw6MfA0XW3Y29EtnEGrPIj3zmORaPwQtIh3I40KNdsuQ6V5JDSsRGkJZzMbbM6ZgfVN6vJba+F8R5lJWyHNLDoexfHSIBQ8TzWqY1Is/+2kOF9SQyQcjGHyQhL/UfrSMWRUv8lM3SinZeWvWzee6zvFIcTzG5f6h1GhFGJyonBGu9ThEISSPJldGoN9JqXUBa1eDTAl8k2Upma2s1mSZlVZpqxsuR/l02qE+tvZJOC1yzXLeO2cv/7CokOIS5Z486E/xChr6wMXAT37EZgIsWvjF+55LfYHnVTaEoVoJxLYg1WhiNFqug9f6DVEU74f0YtrcAbcYfT2s5i5ujcVuIzOvjaACqrAiMB/pMBgxdlbSch0pZU0rti1vIOIo5jY4pJLX0FVXq5v0+RXA7a85JxF5lwjjFPwi/ct5PVg1TIbPrtK2z9yWviT5TyTjOs26PjNOlPP5ONVNXOJqXK4HqYFjH3KFU42prdx6ovlbgtVPfdvFnQazTo9ltiPH71H7Sht1w9Yx8ceiv3Uidzx2TxWiFUeLabugFwrdCO2aP73pryr6XVPF1JN4Z+aZIoMb70fTr6qVSFMbPJCPD4aIE/IdUqz31tGZLSwOv8XtOaXAeZuemvL6uNF01IJsMcpPY5ZhEDnciJizh+k64NIM2GhbneQmpQbsKtfgye9mOwUGJbYqHBTZpPDqm7yeuZ4lExLYTBGCHEMB2wTEJ5Xe7AMSMNQ0EEQYWIAt9D1gY8RAZbHpPaXfa2meLN9rJ0FZU7rdIUZFnVbl1hXthoq61vVoOelO4wU2s2EnolZ+xIEjiOOBiyyrF2GvGqT4T2YVq8dCipmLwhDHuBXEgYisQoRP43vKKseEEHRifiqKadNBG/b7/JpBoIUJwx3X9yOIRMJshY8zdmAeWvHC+M/LEGPeW50oOtr2DeIk9TSCi7/lIjYNAx+EeZ9Q/PHEIuAyGjxIVKN4bfsFbTOe1n4zPD43VvQAlm2PR9mhn9XLYhRQz8m9tfns6NRFnzr44jMvLlEY10bgn6OHWDvM3BPXk5vnUbr6zXvmlor0X/3fMnGOO86zsvazZ2lmfHG7VmcarG41UZriw91ze6O0sxOMqucMmTpW8HbZyUr922MbDqSOtxE1Q0BtRxHyIE5czR2yuGf2IKp802Y8VrBmm9kJk249TXmVY057SSyrH0LF8i7tC+BZYLF4KzE7flf0Hjuz/jReMPRKgUJwgrZ6VFBD8BsUBqK07ntrsvcIzr+fqYnzvKrOP6ro2P6/KYgAcTyBrPiAYNMIk1nwUHEDbhGj/r79ZWHDFX3+WU9+2avBknOKSCfpjHbP9eoN+fwM6DdA+NyQAAA==&quot;"/>
    <we:property name="bookmark" value="&quot;H4sIAAAAAAAAA+1abW/bNhD+K4KAol+MQRL1mm+L06Id2iFLggzDEBQn8hSzkUWPkrJ6gf/7jpLs2LETO2nsed6CAInI4/HunnsjpTtbyHKUw/hnGKJ9ZB8rdTMEfWO5ds8u2rGMBw4DTH1IHUjoN/SAZtWokqoo7aM7uwJ9jdWlLGvIDSMa/P2qZ0Oen8K1ecogL7Fnj1CXqoBc/oUtMU1VusZJz8Zvo1xpMCzPK6jQsL0lcnomEdwfGO0IvJK3eI68akfBdSFwwBV+FLg8ACcOQiIrW4JGspUkhnWzfV8VFciCtjFjbuynAuLEzTBxPS9JABMznsm86kjS8btvI03a3U2Nk7hEmrIkTEIWeA5PIYhIhmo8MrN90uRaackhp8GWkeFzOdXM69nvtRo2HDsIBFG+KypZjenhRA6/nCDhQ4MXDU9nQpb9dYAam0WkgpCtPYiDqswfIyOWZTf4sVgcK7t1eT0slqnPVa05nmF2/9DINCGMTrUiBBu5zhAISStT2mrFmxixLiGvG/Bpg0+SdCW1jbZmmBYVdZ4bwquJ+blqUZ/beyOZVphmvWw9e6D+7GskOIR95E56M/xihqFwMfKz0HMZgI8OvjJ+F5LfYPWln0NZbgTjVhBrpbBaKTZB6+17qctuwdspbK8B2oI9npZyETfP4LYSme/3oxHoqiYwHsgzm7BMVjJ8HgrlzAn1o7iFgqNYkugzuaThvqFIfTUckgd3q5aMROR1Iawz/IPwq5bt5DQwlbK4zrs8e5/yWu+ztUxTVfQHpJxJ5elXypkmw9E6pQXq43HjcydST7Ot23sg+laBN0Z93c2fBbEJj7baEOHXuXrSud1484h8setvXUkTzz2bpejESea7fhxEInRiN2WPV70tRd9Lsvg2Au+cbFNm0OD9aPj1zVY5Cusn4lHgeFUA/kOiNZZ6WrK1qYE3+D0nNXgPo3NXVt9WmG7qkG0E+Vnqc8wSj3sJE47wQy9eG0E7dYsLVUFuUVWhTl8WL6sYHLTYJ39YoZPBo2eHYeYHjshE6npRBG4MEewXHDNXfnMIQCxo00KQYOQAsjgMgMUJj5HBrmtKV2kbm60utLOpvcjcrxGiQhV1tXeJe2WgbrW9Wg96m7jBz5zUy+jIz1gUZWkacbFnmWJqNevM3IkcQrZ4qFGbMXjGGA+iNBKpE4nYi8JgfcbYcYCOrI9lWc86aKs5778KJIaJENzz/TBxeALMZcgY83dmgTUHzjeWyqxpb3mh5WjfO4iX6NM6IoZBiNQ4CPQ8HnBG/cMTl4DrYPggUYPmg/EnvMV8WfrZ/PLUVNxL0LK9Fu2udjZPh33IsSD7Nup3t1MzdvbiwWGaXuYkagat+wEz3elh/4agnyyeT1Xzg7XKLzXVXvzfMEuG+ayKavCyZutgbXKyV3ca391o5LLAlb3n+kbvYCGeZskDVnEu5R2wlrP8dcA6nsxdaWV+hoJORAkLIc18zjyxu2b0A2o1a7IfS1gLRN0LkX2/Tvkuxdr2lA6pHGPPCR3uCxE64LB0LTAH/a7sP3Bl/298wTggBhrFKdLuRUUOwW9QHIPeu+up3b5XeObruSYZ35vKHqK+btRXdVWOgOMpFO0HBKOWmcSGjpwDqEyI7v/mm4UVr/ibz3Ls7msM+vkb/sUDDA4kAAA=&quot;"/>
    <we:property name="datasetId" value="&quot;ec1ac3ac-970a-46ae-b7e3-d58afd7d7a02&quot;"/>
    <we:property name="embedUrl" value="&quot;/reportEmbed?reportId=a4b7501b-44c0-48b4-8e91-b406d65de169&amp;groupId=dc33a347-77d8-4883-b7ec-8f434f312c72&amp;w=2&amp;config=eyJjbHVzdGVyVXJsIjoiaHR0cHM6Ly9XQUJJLUVVUk9QRS1OT1JUSC1CLXJlZGlyZWN0LmFuYWx5c2lzLndpbmRvd3MubmV0IiwiZW1iZWRGZWF0dXJlcyI6eyJ1c2FnZU1ldHJpY3NWTmV4dCI6dHJ1ZX19&amp;disableSensitivityBanner=true&amp;storytellingChangeViewModeShortcutKeys=true&quot;"/>
    <we:property name="backgroundColor" value="&quot;#FFFFFF&quot;"/>
  </we:properties>
  <we:bindings/>
  <we:snapshot xmlns:r="http://schemas.openxmlformats.org/officeDocument/2006/relationships"/>
</we:webextension>
</file>

<file path=ppt/webextensions/webextension6.xml><?xml version="1.0" encoding="utf-8"?>
<we:webextension xmlns:we="http://schemas.microsoft.com/office/webextensions/webextension/2010/11" id="{43baa073-d806-4d79-acb7-aad7bb871891}">
  <we:reference id="WA200003233" version="2.0.0.3" store="en-001" storeType="OMEX"/>
  <we:alternateReferences/>
  <we:properties>
    <we:property name="Microsoft.Office.CampaignId" value="&quot;none&quot;"/>
    <we:property name="reportUrl" value="&quot;/groups/dc33a347-77d8-4883-b7ec-8f434f312c72/reports/a4b7501b-44c0-48b4-8e91-b406d65de169/15838370370c22b30072?bookmarkGuid=a5824c9d-a7c2-493e-acd1-02cc5d3bf2da&amp;bookmarkUsage=1&amp;ctid=3c434b77-2341-4f60-a696-3381eba215e4&amp;fromEntryPoint=export&quot;"/>
    <we:property name="reportState" value="&quot;CONNECTED&quot;"/>
    <we:property name="artifactViewState" value="&quot;live&quot;"/>
    <we:property name="reportEmbeddedTime" value="&quot;2025-11-03T08:30:21.531Z&quot;"/>
    <we:property name="creatorSessionId" value="&quot;e32526fe-f836-4a38-aba8-de1fb070956a&quot;"/>
    <we:property name="creatorUserId" value="&quot;10032000CEEEEB2F&quot;"/>
    <we:property name="creatorTenantId" value="&quot;3c434b77-2341-4f60-a696-3381eba215e4&quot;"/>
    <we:property name="pageDisplayName" value="&quot;Financial Analysis&quot;"/>
    <we:property name="pageName" value="&quot;15838370370c22b30072&quot;"/>
    <we:property name="reportName" value="&quot;graduation-project-2 Last&quot;"/>
    <we:property name="isVisualContainerHeaderHidden" value="false"/>
    <we:property name="isFiltersActionButtonVisible" value="true"/>
    <we:property name="initialStateBookmark" value="&quot;H4sIAAAAAAAAA+1aWW/bOBD+K4aARV+MhUQdlPKW2ikWaHMgCfqyCIIRj4SNLBo6nHoD//cdUnIO14mP2m6aBggQa0hxrm++GRq+c7gqhxmMj2AgnD3no9Y3AyhuOp7TdfJWdnz8+XD/9PPl0f7hAYr1sFI6L529O6eC4kpUX1VZQ2ZOQOG/F10HsuwErsyThKwUXWcoilLnkKn/RLMZl6qiFpOuI74PM12AOfKsgkqYY0e4HZ9Rt/e3jxqBVWokzgSrWmkY+7FPXfxjhKS+61KC28pmg7Vs7hZztFXf03kFKkc1RkYIRGkCkkXUj1kiI5f6Rl6q/CprDX5493w8NFEprwH/YzTSb6jWnDOZoDuEpiKOwlS4UqJiETERmHelyqpWXTo++D4sMFIYv+asHvp9pQvFUI+NSCHKJgB3Tk9n9cB+OngiP9N1wcSpkHYpr1Q1xpP6anB5rtiNqC57GZSlY2w6KTQmwK43a52HtWt92ysE6ufOnjvpbtckG7r5Ft0vPWfQPh9BzlA6a82hgLIuxLLm9PRgoPNO+9YPATpCW07FSOT1qzAHt9c5F/wFmy5Q8iJSWVaXiD3Bm7z1rqGongIXHwouio9jC8q+KqaV5nVnnNgqGk14t6J8Me4mF1OWwS3fHvFIWwdNZLZbi1t18MKyUyglgJQkgYjxJJQ+A/E8O7X87xI3DLnLE5eyGFKf0DhG/LSFcK6HRxtgiP2iUCME74wTrbjTF2WlctslfigBbwtl+QmV5Uyh5ucq84u+7ZiGhcd0bPNcpzKh4EtWIpkthhUdmpr6PNFYfungc+cEASnyK1HYwjAboyRME9cNWBhIn8fc8wLvTeFms+2uL4bIsSY7M2bdL0yhsw5qykwxzM1j3DgDgYOY+cChApuEYaNViWZdc7ssbI7unC8K89ac/RWy2hz7oY9vcH2bfzBpbxM/lxPtG+WajLhSbBrWojIIGXiRDxF1Pc8NKURvCn2/0zCxO8pa3ZsGs1RClMQeZpxENEwgpQJ2PIKfgspspGZtbuWX/+iMW37d1QS+yKLXMOy+z94bHn+Xh+HmR+8lALetoXuF6tuSZ03figkEUcASLhPpEk/iABUvJKL3Wlu31rjO62qVCttyg3oa4qY3pSEwEqa+Dx5JgeBYE/o77k09yEQ+bT6PzD3UeXW9EywsvlxNbyPHI7yOnKv1bleFSlM9n3K3wTqL4tpwAqPMiyLhURnLOJacJvQFTviDZ9nFIEG/72/gCJgN3sKbRElGE0IiHrJUJjHI4IVK/YMTtRSzd07RgM5fb+HG8eBKQ+kMZOy6PvVoJDljiQwC8g6UTU8kvxFM5vV97qUspEEKbhARxl2cCBf3/V9Dpel4p4Phat+0vmjc65sQfyLyLW7iSHpREITgB5HvicQHtuN58SdY5M1/mblSbJoBkLPQZ5LHkkBKAkI5h/d2sQbLnusKjXoTDWPWFYsUs2deTei6KofAxAnkYk5tYMjBXKQX1If9XYb93scERaXZooIyv9a4L6XJ5H8yLy/zOCIAAA==&quot;"/>
    <we:property name="bookmark" value="&quot;H4sIAAAAAAAAA+1a227bOBD9FUPAoi/GQqIkUspb63SxD202SIy+LIJgxEvCRhYNSnLqDfzvHVFyLq4Tx67tTdMAAWKR1FzPnBkavvGELsc5TI9gJL0D74MxVyOwV73A63tFu0ZYTKjigqSx5GEUZlSmuGvGlTZF6R3ceBXYC1l90WUNeSMIF/8963uQ58dw0TwpyEvZ98bSlqaAXP8n28O4Vdlazvqe/DbOjYVG5GkFlWzETvA4PqMJwZ8hagRe6Yk8lbzqVuMkTELm4x8nJAt9nxE8VrYHnGVLjzSinfqBKSrQBapp1ggBmqWgOGVhwlNFfRY266UuLvLO4Lt3h9NxE5zyEvA/RiP7imobObMZukNYJhMaZ9JXChVLymXUvKt0XnXqsunHb2OLkcL4tbIG6PeFsZqjHhcRK8s2ADfewOT1yH36+GD91NSWyxOp3FZR6WqKkg716Hyo+ZWszgc5lKXX2HRsDSbA7bd7vbu9S3M9sBL1C+/An/V3a5IL3XKLbrceM+i9mEDBcXXRms8SytrK55ozMKORKXrdWz8E6AhtOZETWdQvwhw8XhdCiidsOsOVJ5HK87pE7EnR5m1wCbZ6CFx8sELaD1MHykNt55UW9Bec2Ckam/DuRPlq3M3O5iyDR77e45GuDtrI7LYWd+rgmWOnWCkApUgKlIs0ViEH+Tg7dW3AJ34cC1+kPuMJZCFhSYL46QphaMZHW2CI99bqCYJ3wYluuXcoy0oXrkv8UALBDsryL1RWcI2aH6vMT+a61zQsFNNzPXSTygQrnlmJZLEY1nRoburjROP4pYfPvWMEpCwupHWF0RykaZylvh/xOFKhSEQQRMGrws12292hHCPHNtlZMOt2Yw6dTVBT5ppjbu7jxhtJHMSaDwIqcEkYt1q1bPeNcNvS5ejG+6Qxb63sL5DXjdh3h/iGMNfFuybtXeKXcqJ7o9yQEdeKTctaTEUxh4CGQJkfBH7MgL4q9P1Kw8T+KGt9b1rMMgU0TQLMOKEsTiFjEvY8gp+Azl2kFm3u1s//Nrlw/LqvCXyVRS9h2H2bvbc8/j4fhtsfvZ8BuF0N3WtU3448a/tWQiCiEU+FSpVPAoUDVLKSiN5qbdNaE6aoq3UqbMcN6mGI296UxcBJnIUhBCQDgmNNHO65Nw0gl8W8+dwz97Mpqsu9YGH15Wp+G/lngteRod7sdmV1lpnllLsL1lkV15YTOOMBpTJgKlFJogRL2ROc8BvPsqtBgn7f3sARMFu8hbeJUpylhFAR80ylCajoiUr9jRP1LGbvnaABvT9ew43jzpWW0jmoxPdDFjCqBOepiiLyBpRtTyS/EEyW9X0RZDxmUQZ+RAkXPk6Eq/v+/0Ol2XSvg+F637Q+adzLmxB/IvIdbhKqAhpFMYQRDQOZhsD3PC/+BIu8+i8z14pNOwAKHodciUQRyEhEmBDw1i42YNmhqdCoV9EwFl1xSGnOLKsJU1flGLg8hkIuqQ0MOTQX6RX14X6XcVsas9l3HVOZTw8iAAA=&quot;"/>
    <we:property name="datasetId" value="&quot;ec1ac3ac-970a-46ae-b7e3-d58afd7d7a02&quot;"/>
    <we:property name="embedUrl" value="&quot;/reportEmbed?reportId=a4b7501b-44c0-48b4-8e91-b406d65de169&amp;groupId=dc33a347-77d8-4883-b7ec-8f434f312c72&amp;w=2&amp;config=eyJjbHVzdGVyVXJsIjoiaHR0cHM6Ly9XQUJJLUVVUk9QRS1OT1JUSC1CLXJlZGlyZWN0LmFuYWx5c2lzLndpbmRvd3MubmV0IiwiZW1iZWRGZWF0dXJlcyI6eyJ1c2FnZU1ldHJpY3NWTmV4dCI6dHJ1ZX19&amp;disableSensitivityBanner=true&amp;storytellingChangeViewModeShortcutKeys=true&quot;"/>
    <we:property name="backgroundColor" value="&quot;#FFFFFF&quot;"/>
  </we:properties>
  <we:bindings/>
  <we:snapshot xmlns:r="http://schemas.openxmlformats.org/officeDocument/2006/relationships"/>
</we:webextension>
</file>

<file path=ppt/webextensions/webextension7.xml><?xml version="1.0" encoding="utf-8"?>
<we:webextension xmlns:we="http://schemas.microsoft.com/office/webextensions/webextension/2010/11" id="{7b66042c-76d0-4af4-863f-509374d64128}">
  <we:reference id="WA200003233" version="2.0.0.3" store="en-001" storeType="OMEX"/>
  <we:alternateReferences/>
  <we:properties>
    <we:property name="Microsoft.Office.CampaignId" value="&quot;none&quot;"/>
    <we:property name="reportUrl" value="&quot;/groups/dc33a347-77d8-4883-b7ec-8f434f312c72/reports/a4b7501b-44c0-48b4-8e91-b406d65de169/548036206435811bdc08?bookmarkGuid=6f42ee6c-bcb4-4e71-b9b7-d5853f587f38&amp;bookmarkUsage=1&amp;ctid=3c434b77-2341-4f60-a696-3381eba215e4&amp;fromEntryPoint=export&quot;"/>
    <we:property name="reportState" value="&quot;CONNECTED&quot;"/>
    <we:property name="artifactViewState" value="&quot;live&quot;"/>
    <we:property name="reportEmbeddedTime" value="&quot;2025-11-03T08:30:21.490Z&quot;"/>
    <we:property name="creatorSessionId" value="&quot;57a76731-164d-4382-8119-115d5cbc2c7c&quot;"/>
    <we:property name="creatorUserId" value="&quot;10032000CEEEEB2F&quot;"/>
    <we:property name="creatorTenantId" value="&quot;3c434b77-2341-4f60-a696-3381eba215e4&quot;"/>
    <we:property name="pageDisplayName" value="&quot;Hero Station&quot;"/>
    <we:property name="pageName" value="&quot;548036206435811bdc08&quot;"/>
    <we:property name="reportName" value="&quot;graduation-project-2 Last&quot;"/>
    <we:property name="isVisualContainerHeaderHidden" value="false"/>
    <we:property name="isFiltersActionButtonVisible" value="true"/>
    <we:property name="initialStateBookmark" value="&quot;H4sIAAAAAAAAA+1ZbU/jOBD+K1Gk+9Y75T0N39iW0552eTlAnFYrhCb20HpJ48pxuO2h/vcbOymUlqUVe0BUXb/QjCfjeZ4ZZsbunctFNS1gdgQTdPfcD1LeTEDdOL7bc8tWdnz86XD/9NPV0f7hAYnlVAtZVu7enatBjVBfiKqGwlgg4dfLngtFcQIj83QNRYU9d4qqkiUU4h9slGlJqxrnPRe/TwupwJg806DRmL0ldXqmvf3fQtoRmBa3eIZMN9I46nthEnhJFMZ938858/qkVjUK1rMnVYxpu/1AlhpESdsYmQdJlAeRn/s5elnUDwBTI78WhW5V8tnB96kidIR5NjWs7PNbKBly10JQWDUe37mHCFWtLI6DRwtnslYMT/HaLpVa6BnZ+YhKOgY5aTntu5U7J2ZOlCTe1pXOpYbCOYGqwnJk/DPKY/n3QCHxx909b35JkkqUo6Kl+wH5eeM9A2U8l/k34swgpBek4qg+zCzIoVALtoPeCo73AEiI6AWfIupHXhaEXoxRQOHlycZADYiUkVSCEQ2rsRrIop6U2yIZisnVuWA3qK8GBXm3CqJZcx7WHgel9465s3BN1qV+Sb5wWdZ6MAalO5c1K9Dml4t6QYrflipCmweNp68aeMpVWg9jiOIgZUHGgfGUB5yxN07WE5hNsA34krutmGjVY8k7lqkLpYWTL07ZqcBuJuyPEL5W5m6bBW3appgGSRphFjMAiHOArMPN8Lj89VxM0Pll57rgMrKm/UUhz+IoipMQ48hjUR6x7s8pp3iLZY07F55VdE2I0jCHED3ux77npzR+Qhh2OERkoS75Dv7zLAFrA9NPGWJMIcmTiOVZlsf5jwPTnnwwyzwect4PWRrwDHPoxwT5yV7dGDJ2LhanF4L9u5ITa7E9XxnGHhXnIdLhi4QNqZ7pAX+N0VBja33JhW6pOZJ6na8/VjpBtX2PaB6sTytMnhLDxOG1VE7jnm1NF1DU9oBHG3wWhLXJCSuml8q6KIyi6SJzmz0/O70s9t7kW5emF+vTy2eWHFQ3Z5bHuF5rUtk24s2kkiK/9uN+6DMvZBmNKUkYv/WATQtjqHBttmrljo1rt1L0Z4+CzLLUzTR9o7PgtmFv8jRHxMRnWcTThGEYcfQ35+m7zQT/zShgjLDA5zkPcy/jSZB6XhD0+ctxfxTUcYje2WcauYp1+Pfr60sLpBegRHPR2La+7SM+gAJLSm7LTtvL7825j8gcmktMo7bkkRU6DwKz3OJwvyCoZ0vEcyVrZ1n5s6b6gv8Ts0bMoSz1+GUtZWc5GXZuDny4vHaOb1E55iTfMRfbo+uz/m2s/IUon75l29x2dzYbFwV9hyEuVecdRnlfancY43DpQIWMAfKERQx9DHkYZSwwvjxbAaox0N+V4c+ae5C4E1Qji1jWupoCwxMomyuOaeO6QKtHpQ8IKG+/2+uUJ+4a7K/Krt2EfBF5gRteML81u+3FBH3+BQle1X32HgAA&quot;"/>
    <we:property name="bookmark" value="&quot;H4sIAAAAAAAAA+1ZbW/jNgz+K4aBfcsG2/JL3G+75IYbcC9dW3QYhuJAS0ziqyMFstxdrsh/HyU7bZr02qC3tkawfmlD0jSfhwxJqde+KOtFBcuPMEf/yH+j1OUc9KUX+gNftrIkC4PJEHiYsSRIOGN5xkirFqZUsvaPrn0DeormvKwbqKwjEv59MfChqo5haj9NoKpx4C9Q10pCVX7D1phURje4Gvj4dVEpDdblqQGD1u0VmdNnCiH8xb4RuCmv8BS5aaVJPAxYGgVpzJJhGBaCB0Myq1sDF9m9Jta1e/1ISQOlpNdYWQBpXERxWIQFBnk8jAAzK5+UlelMiuXbrwtN6AjzcmHJ+VVcgeQofAdBY91GfO1/QKgb7XC8vaM4VY3meIITp5KmNEvy8w618ixysvK6Z2t/Rcwca0W87RqdKQOVdwx1jXJq47PGM/XPSCPxJ/yjYHVBkrqU06qj+xb5WRs9B20jV8UX4swipAeUFqjfLB3IcanXbEeDLRyvAZAQ0QMhZTSMgzxiQYJxROkV6aOJGhEpU6VLTjRs52qkqmYu90UyLuefz0p+iebzqKLotkG0Ou9Wdzcpg1esnXVoqpHmKfUilGzMaAba9K5qtqCtLtb9ggy/bHSErg7aSJ818VSrpGcJxEmU8SgXwEUmIsH5CxfrMSzn2CV8I9xOTLSamRI9q9S10TrIJ5fsosR+Fuz3ED5X5e5bBV3ZZphFaRZjnnAASAqAvMfD8JP8+ayco/fTwU3BTWTt+IuZyJM4TlKGSRzwuIh5//eUE7xC2eDBpWcbXZuijBXAMBBhEgZhRusnMNbjFJGHRooD/PJsAOsSM8w4YkIpKdKYF3leJMX3E9MdgDDPA8GEGDKeRSLHAoYJQb53VreOrJ/z9emFYP+m1dx57I5ZlrE7zXmMdAYjYUtqYGfAnzO01LheL0VpOmo+KrPL1+9bk6Def0a0H1xMW0yeEMPE4URprw3PjaZzqBp3wKMXvC8Ja1sTTkwPyaaqrKGdIitXPT+6vazf/VhsfdpeXExP31kK0P3cWe7ieq5NZd+Mt5tKhmISJkMW8oDxnNaUlCUvvWCTYgY17uxWndxzee1Xif7oUZA7lvpZpi90Ftw37W2dFoiYhjyPRZZyZLHA8PE6fbWd4L9ZBawTHoWiEKwIcpFGWRBE0VA8Hfe7kiYO0bt8TytXtQv/Rr+rWiM9B122F43d6Ns/4yOoUFJxO3a6WX7jzr9D5theYlqzjYic0LsVWHWHw/8LQT/YIh5qWQfLyh8N9Rf8n5gdYj4oaWZPGykHy8m4d3vg7eW19+kKtWdP8j0LsTu6Phjfo52/KuX9t2yPj92DrcZ1Qz9giBvd+YBR3rTaA8Y43jhQIeeAIuUxxxCZYHHOIxvLgx2gngH93lr+nLtbiT9HPXWIVWPqBXA8BtlecSza0Et0dtT6gICK7m93nXLPXYP7r7LfXTTQz7/hbk1LzR4AAA==&quot;"/>
    <we:property name="datasetId" value="&quot;ec1ac3ac-970a-46ae-b7e3-d58afd7d7a02&quot;"/>
    <we:property name="embedUrl" value="&quot;/reportEmbed?reportId=a4b7501b-44c0-48b4-8e91-b406d65de169&amp;groupId=dc33a347-77d8-4883-b7ec-8f434f312c72&amp;w=2&amp;config=eyJjbHVzdGVyVXJsIjoiaHR0cHM6Ly9XQUJJLUVVUk9QRS1OT1JUSC1CLXJlZGlyZWN0LmFuYWx5c2lzLndpbmRvd3MubmV0IiwiZW1iZWRGZWF0dXJlcyI6eyJ1c2FnZU1ldHJpY3NWTmV4dCI6dHJ1ZX19&amp;disableSensitivityBanner=true&amp;storytellingChangeViewModeShortcutKeys=true&quot;"/>
    <we:property name="backgroundColor" value="&quot;#FFFFFF&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6136</TotalTime>
  <Words>937</Words>
  <Application>Microsoft Office PowerPoint</Application>
  <PresentationFormat>Custom</PresentationFormat>
  <Paragraphs>122</Paragraphs>
  <Slides>21</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Playfair Display Semi Bold</vt:lpstr>
      <vt:lpstr>Public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Israa Ahmed Helmy</dc:creator>
  <cp:lastModifiedBy>Mohab  fekry</cp:lastModifiedBy>
  <cp:revision>34</cp:revision>
  <dcterms:created xsi:type="dcterms:W3CDTF">2025-09-28T20:54:11Z</dcterms:created>
  <dcterms:modified xsi:type="dcterms:W3CDTF">2025-11-03T19:53:59Z</dcterms:modified>
</cp:coreProperties>
</file>